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1"/>
    <p:sldMasterId id="2147483788" r:id="rId2"/>
    <p:sldMasterId id="2147483800" r:id="rId3"/>
  </p:sldMasterIdLst>
  <p:notesMasterIdLst>
    <p:notesMasterId r:id="rId30"/>
  </p:notesMasterIdLst>
  <p:handoutMasterIdLst>
    <p:handoutMasterId r:id="rId31"/>
  </p:handoutMasterIdLst>
  <p:sldIdLst>
    <p:sldId id="555" r:id="rId4"/>
    <p:sldId id="695" r:id="rId5"/>
    <p:sldId id="696" r:id="rId6"/>
    <p:sldId id="671" r:id="rId7"/>
    <p:sldId id="672" r:id="rId8"/>
    <p:sldId id="673" r:id="rId9"/>
    <p:sldId id="674" r:id="rId10"/>
    <p:sldId id="675" r:id="rId11"/>
    <p:sldId id="697" r:id="rId12"/>
    <p:sldId id="677" r:id="rId13"/>
    <p:sldId id="678" r:id="rId14"/>
    <p:sldId id="680" r:id="rId15"/>
    <p:sldId id="681" r:id="rId16"/>
    <p:sldId id="682" r:id="rId17"/>
    <p:sldId id="683" r:id="rId18"/>
    <p:sldId id="684" r:id="rId19"/>
    <p:sldId id="685" r:id="rId20"/>
    <p:sldId id="686" r:id="rId21"/>
    <p:sldId id="687" r:id="rId22"/>
    <p:sldId id="688" r:id="rId23"/>
    <p:sldId id="689" r:id="rId24"/>
    <p:sldId id="690" r:id="rId25"/>
    <p:sldId id="691" r:id="rId26"/>
    <p:sldId id="692" r:id="rId27"/>
    <p:sldId id="693" r:id="rId28"/>
    <p:sldId id="698" r:id="rId29"/>
  </p:sldIdLst>
  <p:sldSz cx="9144000" cy="6858000" type="screen4x3"/>
  <p:notesSz cx="6858000" cy="9144000"/>
  <p:defaultTextStyle>
    <a:defPPr>
      <a:defRPr lang="en-US"/>
    </a:defPPr>
    <a:lvl1pPr algn="ctr" rtl="0" fontAlgn="base" latinLnBrk="1">
      <a:spcBef>
        <a:spcPct val="20000"/>
      </a:spcBef>
      <a:spcAft>
        <a:spcPct val="0"/>
      </a:spcAft>
      <a:buClr>
        <a:schemeClr val="folHlink"/>
      </a:buClr>
      <a:buSzPct val="60000"/>
      <a:buFont typeface="Wingdings" pitchFamily="2" charset="2"/>
      <a:defRPr kumimoji="1" sz="2000" kern="1200">
        <a:solidFill>
          <a:schemeClr val="tx1"/>
        </a:solidFill>
        <a:latin typeface="돋움" pitchFamily="50" charset="-127"/>
        <a:ea typeface="돋움" pitchFamily="50" charset="-127"/>
        <a:cs typeface="+mn-cs"/>
      </a:defRPr>
    </a:lvl1pPr>
    <a:lvl2pPr marL="457200" algn="ctr" rtl="0" fontAlgn="base" latinLnBrk="1">
      <a:spcBef>
        <a:spcPct val="20000"/>
      </a:spcBef>
      <a:spcAft>
        <a:spcPct val="0"/>
      </a:spcAft>
      <a:buClr>
        <a:schemeClr val="folHlink"/>
      </a:buClr>
      <a:buSzPct val="60000"/>
      <a:buFont typeface="Wingdings" pitchFamily="2" charset="2"/>
      <a:defRPr kumimoji="1" sz="2000" kern="1200">
        <a:solidFill>
          <a:schemeClr val="tx1"/>
        </a:solidFill>
        <a:latin typeface="돋움" pitchFamily="50" charset="-127"/>
        <a:ea typeface="돋움" pitchFamily="50" charset="-127"/>
        <a:cs typeface="+mn-cs"/>
      </a:defRPr>
    </a:lvl2pPr>
    <a:lvl3pPr marL="914400" algn="ctr" rtl="0" fontAlgn="base" latinLnBrk="1">
      <a:spcBef>
        <a:spcPct val="20000"/>
      </a:spcBef>
      <a:spcAft>
        <a:spcPct val="0"/>
      </a:spcAft>
      <a:buClr>
        <a:schemeClr val="folHlink"/>
      </a:buClr>
      <a:buSzPct val="60000"/>
      <a:buFont typeface="Wingdings" pitchFamily="2" charset="2"/>
      <a:defRPr kumimoji="1" sz="2000" kern="1200">
        <a:solidFill>
          <a:schemeClr val="tx1"/>
        </a:solidFill>
        <a:latin typeface="돋움" pitchFamily="50" charset="-127"/>
        <a:ea typeface="돋움" pitchFamily="50" charset="-127"/>
        <a:cs typeface="+mn-cs"/>
      </a:defRPr>
    </a:lvl3pPr>
    <a:lvl4pPr marL="1371600" algn="ctr" rtl="0" fontAlgn="base" latinLnBrk="1">
      <a:spcBef>
        <a:spcPct val="20000"/>
      </a:spcBef>
      <a:spcAft>
        <a:spcPct val="0"/>
      </a:spcAft>
      <a:buClr>
        <a:schemeClr val="folHlink"/>
      </a:buClr>
      <a:buSzPct val="60000"/>
      <a:buFont typeface="Wingdings" pitchFamily="2" charset="2"/>
      <a:defRPr kumimoji="1" sz="2000" kern="1200">
        <a:solidFill>
          <a:schemeClr val="tx1"/>
        </a:solidFill>
        <a:latin typeface="돋움" pitchFamily="50" charset="-127"/>
        <a:ea typeface="돋움" pitchFamily="50" charset="-127"/>
        <a:cs typeface="+mn-cs"/>
      </a:defRPr>
    </a:lvl4pPr>
    <a:lvl5pPr marL="1828800" algn="ctr" rtl="0" fontAlgn="base" latinLnBrk="1">
      <a:spcBef>
        <a:spcPct val="20000"/>
      </a:spcBef>
      <a:spcAft>
        <a:spcPct val="0"/>
      </a:spcAft>
      <a:buClr>
        <a:schemeClr val="folHlink"/>
      </a:buClr>
      <a:buSzPct val="60000"/>
      <a:buFont typeface="Wingdings" pitchFamily="2" charset="2"/>
      <a:defRPr kumimoji="1" sz="2000" kern="1200">
        <a:solidFill>
          <a:schemeClr val="tx1"/>
        </a:solidFill>
        <a:latin typeface="돋움" pitchFamily="50" charset="-127"/>
        <a:ea typeface="돋움" pitchFamily="50" charset="-127"/>
        <a:cs typeface="+mn-cs"/>
      </a:defRPr>
    </a:lvl5pPr>
    <a:lvl6pPr marL="2286000" algn="l" defTabSz="914400" rtl="0" eaLnBrk="1" latinLnBrk="1" hangingPunct="1">
      <a:defRPr kumimoji="1" sz="2000" kern="1200">
        <a:solidFill>
          <a:schemeClr val="tx1"/>
        </a:solidFill>
        <a:latin typeface="돋움" pitchFamily="50" charset="-127"/>
        <a:ea typeface="돋움" pitchFamily="50" charset="-127"/>
        <a:cs typeface="+mn-cs"/>
      </a:defRPr>
    </a:lvl6pPr>
    <a:lvl7pPr marL="2743200" algn="l" defTabSz="914400" rtl="0" eaLnBrk="1" latinLnBrk="1" hangingPunct="1">
      <a:defRPr kumimoji="1" sz="2000" kern="1200">
        <a:solidFill>
          <a:schemeClr val="tx1"/>
        </a:solidFill>
        <a:latin typeface="돋움" pitchFamily="50" charset="-127"/>
        <a:ea typeface="돋움" pitchFamily="50" charset="-127"/>
        <a:cs typeface="+mn-cs"/>
      </a:defRPr>
    </a:lvl7pPr>
    <a:lvl8pPr marL="3200400" algn="l" defTabSz="914400" rtl="0" eaLnBrk="1" latinLnBrk="1" hangingPunct="1">
      <a:defRPr kumimoji="1" sz="2000" kern="1200">
        <a:solidFill>
          <a:schemeClr val="tx1"/>
        </a:solidFill>
        <a:latin typeface="돋움" pitchFamily="50" charset="-127"/>
        <a:ea typeface="돋움" pitchFamily="50" charset="-127"/>
        <a:cs typeface="+mn-cs"/>
      </a:defRPr>
    </a:lvl8pPr>
    <a:lvl9pPr marL="3657600" algn="l" defTabSz="914400" rtl="0" eaLnBrk="1" latinLnBrk="1" hangingPunct="1">
      <a:defRPr kumimoji="1" sz="2000" kern="1200">
        <a:solidFill>
          <a:schemeClr val="tx1"/>
        </a:solidFill>
        <a:latin typeface="돋움" pitchFamily="50" charset="-127"/>
        <a:ea typeface="돋움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99">
          <p15:clr>
            <a:srgbClr val="A4A3A4"/>
          </p15:clr>
        </p15:guide>
        <p15:guide id="2" orient="horz" pos="3475">
          <p15:clr>
            <a:srgbClr val="A4A3A4"/>
          </p15:clr>
        </p15:guide>
        <p15:guide id="3" orient="horz" pos="2160">
          <p15:clr>
            <a:srgbClr val="A4A3A4"/>
          </p15:clr>
        </p15:guide>
        <p15:guide id="4" orient="horz" pos="2024">
          <p15:clr>
            <a:srgbClr val="A4A3A4"/>
          </p15:clr>
        </p15:guide>
        <p15:guide id="5" orient="horz" pos="2296">
          <p15:clr>
            <a:srgbClr val="A4A3A4"/>
          </p15:clr>
        </p15:guide>
        <p15:guide id="6" orient="horz" pos="1979">
          <p15:clr>
            <a:srgbClr val="A4A3A4"/>
          </p15:clr>
        </p15:guide>
        <p15:guide id="7" orient="horz" pos="3566">
          <p15:clr>
            <a:srgbClr val="A4A3A4"/>
          </p15:clr>
        </p15:guide>
        <p15:guide id="8" orient="horz" pos="3748">
          <p15:clr>
            <a:srgbClr val="A4A3A4"/>
          </p15:clr>
        </p15:guide>
        <p15:guide id="9" pos="2880">
          <p15:clr>
            <a:srgbClr val="A4A3A4"/>
          </p15:clr>
        </p15:guide>
        <p15:guide id="10" pos="3016">
          <p15:clr>
            <a:srgbClr val="A4A3A4"/>
          </p15:clr>
        </p15:guide>
        <p15:guide id="11" pos="2744">
          <p15:clr>
            <a:srgbClr val="A4A3A4"/>
          </p15:clr>
        </p15:guide>
        <p15:guide id="12" pos="1519">
          <p15:clr>
            <a:srgbClr val="A4A3A4"/>
          </p15:clr>
        </p15:guide>
        <p15:guide id="13" pos="5420">
          <p15:clr>
            <a:srgbClr val="A4A3A4"/>
          </p15:clr>
        </p15:guide>
        <p15:guide id="14" pos="424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00"/>
    <a:srgbClr val="CC3300"/>
    <a:srgbClr val="003399"/>
    <a:srgbClr val="001B36"/>
    <a:srgbClr val="008080"/>
    <a:srgbClr val="009999"/>
    <a:srgbClr val="3399FF"/>
    <a:srgbClr val="F9FC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8D230F3-CF80-4859-8CE7-A43EE81993B5}" styleName="밝은 스타일 1 - 강조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3" autoAdjust="0"/>
    <p:restoredTop sz="90346" autoAdjust="0"/>
  </p:normalViewPr>
  <p:slideViewPr>
    <p:cSldViewPr>
      <p:cViewPr varScale="1">
        <p:scale>
          <a:sx n="64" d="100"/>
          <a:sy n="64" d="100"/>
        </p:scale>
        <p:origin x="192" y="62"/>
      </p:cViewPr>
      <p:guideLst>
        <p:guide orient="horz" pos="799"/>
        <p:guide orient="horz" pos="3475"/>
        <p:guide orient="horz" pos="2160"/>
        <p:guide orient="horz" pos="2024"/>
        <p:guide orient="horz" pos="2296"/>
        <p:guide orient="horz" pos="1979"/>
        <p:guide orient="horz" pos="3566"/>
        <p:guide orient="horz" pos="3748"/>
        <p:guide pos="2880"/>
        <p:guide pos="3016"/>
        <p:guide pos="2744"/>
        <p:guide pos="1519"/>
        <p:guide pos="5420"/>
        <p:guide pos="4241"/>
      </p:guideLst>
    </p:cSldViewPr>
  </p:slideViewPr>
  <p:outlineViewPr>
    <p:cViewPr>
      <p:scale>
        <a:sx n="33" d="100"/>
        <a:sy n="33" d="100"/>
      </p:scale>
      <p:origin x="0" y="-77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-10157"/>
    </p:cViewPr>
  </p:sorterViewPr>
  <p:notesViewPr>
    <p:cSldViewPr>
      <p:cViewPr varScale="1">
        <p:scale>
          <a:sx n="83" d="100"/>
          <a:sy n="83" d="100"/>
        </p:scale>
        <p:origin x="-1908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handoutMaster" Target="handoutMasters/handoutMaster1.xml"/><Relationship Id="rId148" Type="http://schemas.microsoft.com/office/2015/10/relationships/revisionInfo" Target="revisionInfo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E1552E4C-EABF-4701-8C80-02C4183D813D}" type="datetimeFigureOut">
              <a:rPr lang="ko-KR" altLang="en-US"/>
              <a:pPr>
                <a:defRPr/>
              </a:pPr>
              <a:t>2018-10-21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63BFA26B-F959-4934-A4F8-311F79E7D327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14777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SzTx/>
              <a:buFontTx/>
              <a:buNone/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SzTx/>
              <a:buFontTx/>
              <a:buNone/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60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/>
              <a:t>마스터 텍스트 스타일을 편집합니다</a:t>
            </a:r>
          </a:p>
          <a:p>
            <a:pPr lvl="1"/>
            <a:r>
              <a:rPr lang="ko-KR" altLang="en-US" noProof="0"/>
              <a:t>둘째 수준</a:t>
            </a:r>
          </a:p>
          <a:p>
            <a:pPr lvl="2"/>
            <a:r>
              <a:rPr lang="ko-KR" altLang="en-US" noProof="0"/>
              <a:t>셋째 수준</a:t>
            </a:r>
          </a:p>
          <a:p>
            <a:pPr lvl="3"/>
            <a:r>
              <a:rPr lang="ko-KR" altLang="en-US" noProof="0"/>
              <a:t>넷째 수준</a:t>
            </a:r>
          </a:p>
          <a:p>
            <a:pPr lvl="4"/>
            <a:r>
              <a:rPr lang="ko-KR" altLang="en-US" noProof="0"/>
              <a:t>다섯째 수준</a:t>
            </a:r>
          </a:p>
        </p:txBody>
      </p:sp>
      <p:sp>
        <p:nvSpPr>
          <p:cNvPr id="1024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spcBef>
                <a:spcPct val="0"/>
              </a:spcBef>
              <a:buClrTx/>
              <a:buSzTx/>
              <a:buFontTx/>
              <a:buNone/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24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SzTx/>
              <a:buFontTx/>
              <a:buNone/>
              <a:defRPr sz="1200">
                <a:latin typeface="굴림" pitchFamily="50" charset="-127"/>
                <a:ea typeface="굴림" pitchFamily="50" charset="-127"/>
              </a:defRPr>
            </a:lvl1pPr>
          </a:lstStyle>
          <a:p>
            <a:pPr>
              <a:defRPr/>
            </a:pPr>
            <a:fld id="{220DB9FA-5993-4E14-B90B-C759CD624000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51875468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7043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ko-KR" altLang="en-US" dirty="0"/>
          </a:p>
        </p:txBody>
      </p:sp>
      <p:sp>
        <p:nvSpPr>
          <p:cNvPr id="87044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DC4150E-008F-44EC-8123-BCF7DC597834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1" lang="en-US" altLang="ko-KR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7266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035EDD6-D82F-45D8-99AC-93DCF40D24E8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1" lang="en-US" altLang="ko-KR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19882464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C0E576-D13E-487D-90DF-C6D2E1864B87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1" lang="en-US" altLang="ko-KR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21879269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1268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28EC2E2-BDD0-4167-B974-F41D3D11EEC2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1" lang="ko-KR" alt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02630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smtClean="0"/>
          </a:p>
        </p:txBody>
      </p:sp>
      <p:sp>
        <p:nvSpPr>
          <p:cNvPr id="143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5F7D742-10C1-435C-A9A5-4E3AC64EFF8D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1" lang="ko-KR" alt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41303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smtClean="0"/>
          </a:p>
        </p:txBody>
      </p:sp>
      <p:sp>
        <p:nvSpPr>
          <p:cNvPr id="16388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33F76885-CBA9-41E2-A973-6D20F84ABDDE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1" lang="ko-KR" alt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335168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C0E576-D13E-487D-90DF-C6D2E1864B87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1" lang="en-US" altLang="ko-KR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42886705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smtClean="0"/>
          </a:p>
        </p:txBody>
      </p:sp>
      <p:sp>
        <p:nvSpPr>
          <p:cNvPr id="2048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405CF49-48BC-4D49-B1D3-FDC7F0490314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1" lang="ko-KR" alt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157422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smtClean="0"/>
          </a:p>
        </p:txBody>
      </p:sp>
      <p:sp>
        <p:nvSpPr>
          <p:cNvPr id="22532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C85E914-889B-45FB-B43D-1C0463D18928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1" lang="ko-KR" alt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83871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smtClean="0"/>
          </a:p>
        </p:txBody>
      </p:sp>
      <p:sp>
        <p:nvSpPr>
          <p:cNvPr id="27652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FB4D286-8F08-40F5-AE74-2EA5019A30B4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1" lang="ko-KR" alt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2544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smtClean="0"/>
          </a:p>
        </p:txBody>
      </p:sp>
      <p:sp>
        <p:nvSpPr>
          <p:cNvPr id="2970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3443666-73E5-4BFC-89F8-D79A587AC5F5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1" lang="ko-KR" alt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56406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5A92308-63B8-43B1-BE2C-D1D78D88EB12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1" lang="en-US" altLang="ko-KR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6358386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smtClean="0"/>
          </a:p>
        </p:txBody>
      </p:sp>
      <p:sp>
        <p:nvSpPr>
          <p:cNvPr id="3584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203CBD4-446E-49FF-81B1-959026AD678D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1" lang="ko-KR" alt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27880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smtClean="0"/>
          </a:p>
        </p:txBody>
      </p:sp>
      <p:sp>
        <p:nvSpPr>
          <p:cNvPr id="37892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BB951A4-1C9C-46A0-8555-DCBC4582FB09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1" lang="ko-KR" alt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44213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smtClean="0"/>
          </a:p>
        </p:txBody>
      </p:sp>
      <p:sp>
        <p:nvSpPr>
          <p:cNvPr id="399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FB603D-D729-479A-84F4-F763BCE81411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1" lang="ko-KR" alt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5780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smtClean="0"/>
          </a:p>
        </p:txBody>
      </p:sp>
      <p:sp>
        <p:nvSpPr>
          <p:cNvPr id="41988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57EB61A-1EFD-4462-A649-14A7895ED698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1" lang="ko-KR" alt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296478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2795E5B-5573-49C5-9129-A75B6FB37C8F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1" lang="en-US" altLang="ko-KR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smtClean="0"/>
          </a:p>
        </p:txBody>
      </p:sp>
    </p:spTree>
    <p:extLst>
      <p:ext uri="{BB962C8B-B14F-4D97-AF65-F5344CB8AC3E}">
        <p14:creationId xmlns:p14="http://schemas.microsoft.com/office/powerpoint/2010/main" val="41958763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smtClean="0"/>
          </a:p>
        </p:txBody>
      </p:sp>
      <p:sp>
        <p:nvSpPr>
          <p:cNvPr id="46084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EA0BEE2-2A35-4B55-A7AA-785AE605DAA4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1" lang="ko-KR" alt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4510273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smtClean="0"/>
          </a:p>
        </p:txBody>
      </p:sp>
      <p:sp>
        <p:nvSpPr>
          <p:cNvPr id="48132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BBEB286-B447-4720-89E3-E69398871B85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1" lang="ko-KR" alt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439178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ko-KR" altLang="en-US" smtClean="0"/>
          </a:p>
        </p:txBody>
      </p:sp>
      <p:sp>
        <p:nvSpPr>
          <p:cNvPr id="5018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30000"/>
              </a:spcBef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9B74585-24AC-4F35-9847-4E3114B6F866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1" lang="ko-KR" altLang="en-US" sz="1200" b="0" i="0" u="none" strike="noStrike" kern="120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64366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7043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ko-KR" altLang="en-US" dirty="0"/>
          </a:p>
        </p:txBody>
      </p:sp>
      <p:sp>
        <p:nvSpPr>
          <p:cNvPr id="87044" name="슬라이드 번호 개체 틀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DC4150E-008F-44EC-8123-BCF7DC597834}" type="slidenum">
              <a:rPr kumimoji="1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pitchFamily="50" charset="-127"/>
                <a:ea typeface="굴림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1" lang="en-US" altLang="ko-KR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68152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885113" y="6453188"/>
            <a:ext cx="598487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500D8B-FBB5-4DD2-93D2-00A5CC56247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다이어그램 또는 조직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martArt 개체 틀 2"/>
          <p:cNvSpPr>
            <a:spLocks noGrp="1"/>
          </p:cNvSpPr>
          <p:nvPr>
            <p:ph type="dgm" idx="1"/>
          </p:nvPr>
        </p:nvSpPr>
        <p:spPr>
          <a:xfrm>
            <a:off x="1182688" y="1371600"/>
            <a:ext cx="7772400" cy="3810000"/>
          </a:xfrm>
        </p:spPr>
        <p:txBody>
          <a:bodyPr/>
          <a:lstStyle/>
          <a:p>
            <a:pPr lvl="0"/>
            <a:endParaRPr lang="ko-KR" altLang="en-US" noProof="0"/>
          </a:p>
        </p:txBody>
      </p:sp>
      <p:sp>
        <p:nvSpPr>
          <p:cNvPr id="4" name="Rectangle 45"/>
          <p:cNvSpPr>
            <a:spLocks noGrp="1" noChangeArrowheads="1"/>
          </p:cNvSpPr>
          <p:nvPr>
            <p:ph type="dt" sz="half" idx="10"/>
          </p:nvPr>
        </p:nvSpPr>
        <p:spPr>
          <a:xfrm>
            <a:off x="152400" y="6477000"/>
            <a:ext cx="1905000" cy="228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ftr" sz="quarter" idx="11"/>
          </p:nvPr>
        </p:nvSpPr>
        <p:spPr>
          <a:xfrm>
            <a:off x="152400" y="6172200"/>
            <a:ext cx="2895600" cy="228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4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885113" y="6453188"/>
            <a:ext cx="598487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3D33E2-BBDC-49F2-94D5-D5399351AE5B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제목 및 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sz="quarter"/>
          </p:nvPr>
        </p:nvSpPr>
        <p:spPr>
          <a:xfrm>
            <a:off x="152400" y="84138"/>
            <a:ext cx="8915400" cy="67786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1182688" y="1371600"/>
            <a:ext cx="3810000" cy="18288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5145088" y="1371600"/>
            <a:ext cx="3810000" cy="18288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1182688" y="3352800"/>
            <a:ext cx="3810000" cy="18288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145088" y="3352800"/>
            <a:ext cx="3810000" cy="18288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Rectangle 45"/>
          <p:cNvSpPr>
            <a:spLocks noGrp="1" noChangeArrowheads="1"/>
          </p:cNvSpPr>
          <p:nvPr>
            <p:ph type="dt" sz="half" idx="10"/>
          </p:nvPr>
        </p:nvSpPr>
        <p:spPr>
          <a:xfrm>
            <a:off x="152400" y="6477000"/>
            <a:ext cx="1905000" cy="228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Rectangle 46"/>
          <p:cNvSpPr>
            <a:spLocks noGrp="1" noChangeArrowheads="1"/>
          </p:cNvSpPr>
          <p:nvPr>
            <p:ph type="ftr" sz="quarter" idx="11"/>
          </p:nvPr>
        </p:nvSpPr>
        <p:spPr>
          <a:xfrm>
            <a:off x="152400" y="6172200"/>
            <a:ext cx="2895600" cy="228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Rectangle 4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885113" y="6453188"/>
            <a:ext cx="598487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E32E22-6F10-4434-B47A-D23F650B65A5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2400" y="84138"/>
            <a:ext cx="8915400" cy="67786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표 개체 틀 2"/>
          <p:cNvSpPr>
            <a:spLocks noGrp="1"/>
          </p:cNvSpPr>
          <p:nvPr>
            <p:ph type="tbl" idx="1"/>
          </p:nvPr>
        </p:nvSpPr>
        <p:spPr>
          <a:xfrm>
            <a:off x="1182688" y="1371600"/>
            <a:ext cx="7772400" cy="3810000"/>
          </a:xfrm>
        </p:spPr>
        <p:txBody>
          <a:bodyPr/>
          <a:lstStyle/>
          <a:p>
            <a:pPr lvl="0"/>
            <a:endParaRPr lang="ko-KR" altLang="en-US" noProof="0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7885113" y="6453188"/>
            <a:ext cx="598487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D57E6C-42A9-4940-91CB-34D060451FAE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hart" preserve="1">
  <p:cSld name="제목, 텍스트 및 차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2400" y="84138"/>
            <a:ext cx="8915400" cy="67786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sz="half" idx="1"/>
          </p:nvPr>
        </p:nvSpPr>
        <p:spPr>
          <a:xfrm>
            <a:off x="1182688" y="1371600"/>
            <a:ext cx="3810000" cy="3810000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차트 개체 틀 3"/>
          <p:cNvSpPr>
            <a:spLocks noGrp="1"/>
          </p:cNvSpPr>
          <p:nvPr>
            <p:ph type="chart" sz="half" idx="2"/>
          </p:nvPr>
        </p:nvSpPr>
        <p:spPr>
          <a:xfrm>
            <a:off x="5145088" y="1371600"/>
            <a:ext cx="3810000" cy="3810000"/>
          </a:xfrm>
        </p:spPr>
        <p:txBody>
          <a:bodyPr/>
          <a:lstStyle/>
          <a:p>
            <a:pPr lvl="0"/>
            <a:endParaRPr lang="ko-KR" altLang="en-US" noProof="0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dt" sz="half" idx="10"/>
          </p:nvPr>
        </p:nvSpPr>
        <p:spPr>
          <a:xfrm>
            <a:off x="152400" y="6477000"/>
            <a:ext cx="1905000" cy="228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ftr" sz="quarter" idx="11"/>
          </p:nvPr>
        </p:nvSpPr>
        <p:spPr>
          <a:xfrm>
            <a:off x="152400" y="6172200"/>
            <a:ext cx="2895600" cy="228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47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885113" y="6453188"/>
            <a:ext cx="598487" cy="3048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243AA6-E01F-44D5-A6CB-93870E4817F0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F71CE-0B19-4414-9E11-92A4B9F02DBA}" type="datetimeFigureOut">
              <a:rPr lang="ko-KR" altLang="en-US" smtClean="0"/>
              <a:pPr/>
              <a:t>2018-10-21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3117D-A11B-441A-BFB0-E55E767351F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F71CE-0B19-4414-9E11-92A4B9F02DBA}" type="datetimeFigureOut">
              <a:rPr lang="ko-KR" altLang="en-US" smtClean="0"/>
              <a:pPr/>
              <a:t>2018-10-21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3117D-A11B-441A-BFB0-E55E767351F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F71CE-0B19-4414-9E11-92A4B9F02DBA}" type="datetimeFigureOut">
              <a:rPr lang="ko-KR" altLang="en-US" smtClean="0"/>
              <a:pPr/>
              <a:t>2018-10-21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3117D-A11B-441A-BFB0-E55E767351F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F71CE-0B19-4414-9E11-92A4B9F02DBA}" type="datetimeFigureOut">
              <a:rPr lang="ko-KR" altLang="en-US" smtClean="0"/>
              <a:pPr/>
              <a:t>2018-10-21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3117D-A11B-441A-BFB0-E55E767351F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F71CE-0B19-4414-9E11-92A4B9F02DBA}" type="datetimeFigureOut">
              <a:rPr lang="ko-KR" altLang="en-US" smtClean="0"/>
              <a:pPr/>
              <a:t>2018-10-21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3117D-A11B-441A-BFB0-E55E767351F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F71CE-0B19-4414-9E11-92A4B9F02DBA}" type="datetimeFigureOut">
              <a:rPr lang="ko-KR" altLang="en-US" smtClean="0"/>
              <a:pPr/>
              <a:t>2018-10-21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3117D-A11B-441A-BFB0-E55E767351F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F71CE-0B19-4414-9E11-92A4B9F02DBA}" type="datetimeFigureOut">
              <a:rPr lang="ko-KR" altLang="en-US" smtClean="0"/>
              <a:pPr/>
              <a:t>2018-10-21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3117D-A11B-441A-BFB0-E55E767351F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F71CE-0B19-4414-9E11-92A4B9F02DBA}" type="datetimeFigureOut">
              <a:rPr lang="ko-KR" altLang="en-US" smtClean="0"/>
              <a:pPr/>
              <a:t>2018-10-21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3117D-A11B-441A-BFB0-E55E767351F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F71CE-0B19-4414-9E11-92A4B9F02DBA}" type="datetimeFigureOut">
              <a:rPr lang="ko-KR" altLang="en-US" smtClean="0"/>
              <a:pPr/>
              <a:t>2018-10-21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3117D-A11B-441A-BFB0-E55E767351F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F71CE-0B19-4414-9E11-92A4B9F02DBA}" type="datetimeFigureOut">
              <a:rPr lang="ko-KR" altLang="en-US" smtClean="0"/>
              <a:pPr/>
              <a:t>2018-10-21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3117D-A11B-441A-BFB0-E55E767351F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CF71CE-0B19-4414-9E11-92A4B9F02DBA}" type="datetimeFigureOut">
              <a:rPr lang="ko-KR" altLang="en-US" smtClean="0"/>
              <a:pPr/>
              <a:t>2018-10-21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53117D-A11B-441A-BFB0-E55E767351F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66819E3-8405-4A15-9C0C-AF1BDE338F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A9DB3AE-A8DF-44D9-9CA1-7067317B513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949A7D4-3669-43BF-AAC7-9E814FC332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7243DBB-978A-4F38-AA58-7DECBF093592}" type="slidenum">
              <a:rPr kumimoji="1" lang="en-US" altLang="ko-K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79268470"/>
      </p:ext>
    </p:extLst>
  </p:cSld>
  <p:clrMapOvr>
    <a:masterClrMapping/>
  </p:clrMapOvr>
  <p:transition spd="slow" advTm="4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66819E3-8405-4A15-9C0C-AF1BDE338F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A9DB3AE-A8DF-44D9-9CA1-7067317B513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949A7D4-3669-43BF-AAC7-9E814FC332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A91883C-5C33-46B4-8760-E7AFF6E16FBC}" type="slidenum">
              <a:rPr kumimoji="1" lang="en-US" altLang="ko-K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340165"/>
      </p:ext>
    </p:extLst>
  </p:cSld>
  <p:clrMapOvr>
    <a:masterClrMapping/>
  </p:clrMapOvr>
  <p:transition spd="slow" advTm="4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66819E3-8405-4A15-9C0C-AF1BDE338F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A9DB3AE-A8DF-44D9-9CA1-7067317B513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949A7D4-3669-43BF-AAC7-9E814FC332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A953AE1-5812-48D7-AB80-C7905C7F188F}" type="slidenum">
              <a:rPr kumimoji="1" lang="en-US" altLang="ko-K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1014233"/>
      </p:ext>
    </p:extLst>
  </p:cSld>
  <p:clrMapOvr>
    <a:masterClrMapping/>
  </p:clrMapOvr>
  <p:transition spd="slow" advTm="4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66819E3-8405-4A15-9C0C-AF1BDE338F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A9DB3AE-A8DF-44D9-9CA1-7067317B513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949A7D4-3669-43BF-AAC7-9E814FC332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DA8529E-5761-43C7-BCF8-E8B718A21809}" type="slidenum">
              <a:rPr kumimoji="1" lang="en-US" altLang="ko-K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5651733"/>
      </p:ext>
    </p:extLst>
  </p:cSld>
  <p:clrMapOvr>
    <a:masterClrMapping/>
  </p:clrMapOvr>
  <p:transition spd="slow" advTm="4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E66819E3-8405-4A15-9C0C-AF1BDE338F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DA9DB3AE-A8DF-44D9-9CA1-7067317B513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F949A7D4-3669-43BF-AAC7-9E814FC332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D9E3CA2-CCB0-46CE-97ED-320760841B15}" type="slidenum">
              <a:rPr kumimoji="1" lang="en-US" altLang="ko-K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7860859"/>
      </p:ext>
    </p:extLst>
  </p:cSld>
  <p:clrMapOvr>
    <a:masterClrMapping/>
  </p:clrMapOvr>
  <p:transition spd="slow" advTm="4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E66819E3-8405-4A15-9C0C-AF1BDE338F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DA9DB3AE-A8DF-44D9-9CA1-7067317B513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F949A7D4-3669-43BF-AAC7-9E814FC332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0955B0-4B62-410D-AB5D-B49A0F74CD37}" type="slidenum">
              <a:rPr kumimoji="1" lang="en-US" altLang="ko-K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3382114"/>
      </p:ext>
    </p:extLst>
  </p:cSld>
  <p:clrMapOvr>
    <a:masterClrMapping/>
  </p:clrMapOvr>
  <p:transition spd="slow" advTm="4000"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E66819E3-8405-4A15-9C0C-AF1BDE338F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DA9DB3AE-A8DF-44D9-9CA1-7067317B513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F949A7D4-3669-43BF-AAC7-9E814FC332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E702776-4772-4852-AB9A-CE016F49B520}" type="slidenum">
              <a:rPr kumimoji="1" lang="en-US" altLang="ko-K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5130981"/>
      </p:ext>
    </p:extLst>
  </p:cSld>
  <p:clrMapOvr>
    <a:masterClrMapping/>
  </p:clrMapOvr>
  <p:transition spd="slow" advTm="4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66819E3-8405-4A15-9C0C-AF1BDE338F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A9DB3AE-A8DF-44D9-9CA1-7067317B513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949A7D4-3669-43BF-AAC7-9E814FC332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317C178-FCED-4438-ACF0-457D2474957F}" type="slidenum">
              <a:rPr kumimoji="1" lang="en-US" altLang="ko-K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1805736"/>
      </p:ext>
    </p:extLst>
  </p:cSld>
  <p:clrMapOvr>
    <a:masterClrMapping/>
  </p:clrMapOvr>
  <p:transition spd="slow" advTm="4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66819E3-8405-4A15-9C0C-AF1BDE338F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A9DB3AE-A8DF-44D9-9CA1-7067317B513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949A7D4-3669-43BF-AAC7-9E814FC332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FEA6EBF-7A9D-40A2-A1C2-BEA90A12CD46}" type="slidenum">
              <a:rPr kumimoji="1" lang="en-US" altLang="ko-K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8565777"/>
      </p:ext>
    </p:extLst>
  </p:cSld>
  <p:clrMapOvr>
    <a:masterClrMapping/>
  </p:clrMapOvr>
  <p:transition spd="slow" advTm="4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66819E3-8405-4A15-9C0C-AF1BDE338F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A9DB3AE-A8DF-44D9-9CA1-7067317B513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949A7D4-3669-43BF-AAC7-9E814FC332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12CFEAD-26C3-495A-ABA6-DD937A5679F3}" type="slidenum">
              <a:rPr kumimoji="1" lang="en-US" altLang="ko-K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71273048"/>
      </p:ext>
    </p:extLst>
  </p:cSld>
  <p:clrMapOvr>
    <a:masterClrMapping/>
  </p:clrMapOvr>
  <p:transition spd="slow" advTm="4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66819E3-8405-4A15-9C0C-AF1BDE338F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A9DB3AE-A8DF-44D9-9CA1-7067317B513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949A7D4-3669-43BF-AAC7-9E814FC332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09B6112-8B54-4EB8-A4FA-DD318A66D14F}" type="slidenum">
              <a:rPr kumimoji="1" lang="en-US" altLang="ko-K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9327156"/>
      </p:ext>
    </p:extLst>
  </p:cSld>
  <p:clrMapOvr>
    <a:masterClrMapping/>
  </p:clrMapOvr>
  <p:transition spd="slow" advTm="4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제목 및 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52400" y="84138"/>
            <a:ext cx="8915400" cy="67786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표 개체 틀 2"/>
          <p:cNvSpPr>
            <a:spLocks noGrp="1"/>
          </p:cNvSpPr>
          <p:nvPr>
            <p:ph type="tbl" idx="1"/>
          </p:nvPr>
        </p:nvSpPr>
        <p:spPr>
          <a:xfrm>
            <a:off x="1182688" y="1371600"/>
            <a:ext cx="7772400" cy="3810000"/>
          </a:xfrm>
        </p:spPr>
        <p:txBody>
          <a:bodyPr/>
          <a:lstStyle/>
          <a:p>
            <a:pPr lvl="0"/>
            <a:endParaRPr lang="ko-KR" altLang="en-US" noProof="0"/>
          </a:p>
        </p:txBody>
      </p:sp>
      <p:sp>
        <p:nvSpPr>
          <p:cNvPr id="4" name="Rectangle 47">
            <a:extLst>
              <a:ext uri="{FF2B5EF4-FFF2-40B4-BE49-F238E27FC236}">
                <a16:creationId xmlns:a16="http://schemas.microsoft.com/office/drawing/2014/main" id="{EB9F9A3A-EAB9-406C-8920-8A22BCC1AFF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>
          <a:xfrm>
            <a:off x="7885113" y="6453188"/>
            <a:ext cx="598487" cy="30480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B969E87-25E1-45AB-931E-4CC97C010945}" type="slidenum">
              <a:rPr kumimoji="1" lang="ko-KR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3269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1371600"/>
            <a:ext cx="77724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307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2400" y="84138"/>
            <a:ext cx="8915400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/>
              <a:t>마스터 제목 스타일 편집</a:t>
            </a:r>
          </a:p>
        </p:txBody>
      </p:sp>
      <p:pic>
        <p:nvPicPr>
          <p:cNvPr id="7" name="Picture 5" descr="1"/>
          <p:cNvPicPr>
            <a:picLocks noChangeAspect="1" noChangeArrowheads="1"/>
          </p:cNvPicPr>
          <p:nvPr userDrawn="1"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185443"/>
            <a:ext cx="603176" cy="579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3600" b="1">
          <a:solidFill>
            <a:schemeClr val="tx2"/>
          </a:solidFill>
          <a:latin typeface="Verdana" pitchFamily="34" charset="0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3600" b="1">
          <a:solidFill>
            <a:schemeClr val="tx2"/>
          </a:solidFill>
          <a:latin typeface="Verdana" pitchFamily="34" charset="0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3600" b="1">
          <a:solidFill>
            <a:schemeClr val="tx2"/>
          </a:solidFill>
          <a:latin typeface="Verdana" pitchFamily="34" charset="0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3600" b="1">
          <a:solidFill>
            <a:schemeClr val="tx2"/>
          </a:solidFill>
          <a:latin typeface="Verdana" pitchFamily="34" charset="0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3600" b="1">
          <a:solidFill>
            <a:schemeClr val="tx2"/>
          </a:solidFill>
          <a:latin typeface="Verdana" pitchFamily="34" charset="0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3600" b="1">
          <a:solidFill>
            <a:schemeClr val="tx2"/>
          </a:solidFill>
          <a:latin typeface="Verdana" pitchFamily="34" charset="0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3600" b="1">
          <a:solidFill>
            <a:schemeClr val="tx2"/>
          </a:solidFill>
          <a:latin typeface="Verdana" pitchFamily="34" charset="0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3600" b="1">
          <a:solidFill>
            <a:schemeClr val="tx2"/>
          </a:solidFill>
          <a:latin typeface="Verdana" pitchFamily="34" charset="0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kumimoji="1" sz="2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CF71CE-0B19-4414-9E11-92A4B9F02DBA}" type="datetimeFigureOut">
              <a:rPr lang="ko-KR" altLang="en-US" smtClean="0"/>
              <a:pPr/>
              <a:t>2018-10-21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53117D-A11B-441A-BFB0-E55E767351F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E66819E3-8405-4A15-9C0C-AF1BDE338FC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latinLnBrk="1" hangingPunct="1">
              <a:defRPr sz="1400">
                <a:latin typeface="굴림" pitchFamily="50" charset="-127"/>
                <a:ea typeface="굴림" pitchFamily="50" charset="-127"/>
              </a:defRPr>
            </a:lvl1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DA9DB3AE-A8DF-44D9-9CA1-7067317B513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latinLnBrk="1" hangingPunct="1">
              <a:defRPr sz="1400">
                <a:latin typeface="굴림" pitchFamily="50" charset="-127"/>
                <a:ea typeface="굴림" pitchFamily="50" charset="-127"/>
              </a:defRPr>
            </a:lvl1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itchFamily="50" charset="-127"/>
              <a:ea typeface="굴림" pitchFamily="50" charset="-127"/>
              <a:cs typeface="+mn-cs"/>
            </a:endParaRPr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F949A7D4-3669-43BF-AAC7-9E814FC3323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latinLnBrk="1" hangingPunct="1">
              <a:defRPr sz="1400"/>
            </a:lvl1pPr>
          </a:lstStyle>
          <a:p>
            <a:pPr marL="0" marR="0" lvl="0" indent="0" algn="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F852B048-F39F-41EC-9F35-3625587F00D6}" type="slidenum">
              <a:rPr kumimoji="1" lang="en-US" altLang="ko-KR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굴림" panose="020B0600000101010101" pitchFamily="50" charset="-127"/>
                <a:ea typeface="굴림" panose="020B0600000101010101" pitchFamily="50" charset="-127"/>
                <a:cs typeface="+mn-cs"/>
              </a:rPr>
              <a:pPr marL="0" marR="0" lvl="0" indent="0" algn="r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1" lang="en-US" altLang="ko-KR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4398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802" r:id="rId2"/>
    <p:sldLayoutId id="2147483803" r:id="rId3"/>
    <p:sldLayoutId id="2147483804" r:id="rId4"/>
    <p:sldLayoutId id="2147483805" r:id="rId5"/>
    <p:sldLayoutId id="2147483806" r:id="rId6"/>
    <p:sldLayoutId id="2147483807" r:id="rId7"/>
    <p:sldLayoutId id="2147483808" r:id="rId8"/>
    <p:sldLayoutId id="2147483809" r:id="rId9"/>
    <p:sldLayoutId id="2147483810" r:id="rId10"/>
    <p:sldLayoutId id="2147483811" r:id="rId11"/>
    <p:sldLayoutId id="2147483812" r:id="rId12"/>
  </p:sldLayoutIdLst>
  <p:transition spd="slow" advTm="4000">
    <p:fade/>
  </p:transition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9.pn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81.jpeg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5" descr="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2250" y="2894831"/>
            <a:ext cx="1081088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10" descr="UNI00000a942a6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00363" y="4416425"/>
            <a:ext cx="334327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179388" y="765175"/>
            <a:ext cx="87852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1B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KAAB Site Visit Team Online Training</a:t>
            </a:r>
            <a:endParaRPr kumimoji="1" lang="ko-KR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1B3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pSp>
        <p:nvGrpSpPr>
          <p:cNvPr id="14" name="그룹 10"/>
          <p:cNvGrpSpPr>
            <a:grpSpLocks/>
          </p:cNvGrpSpPr>
          <p:nvPr/>
        </p:nvGrpSpPr>
        <p:grpSpPr bwMode="auto">
          <a:xfrm>
            <a:off x="1016742" y="5517232"/>
            <a:ext cx="2403130" cy="897436"/>
            <a:chOff x="899592" y="4725144"/>
            <a:chExt cx="2403475" cy="896937"/>
          </a:xfrm>
        </p:grpSpPr>
        <p:sp>
          <p:nvSpPr>
            <p:cNvPr id="15" name="Text Box 3"/>
            <p:cNvSpPr txBox="1">
              <a:spLocks noChangeArrowheads="1"/>
            </p:cNvSpPr>
            <p:nvPr/>
          </p:nvSpPr>
          <p:spPr bwMode="auto">
            <a:xfrm>
              <a:off x="899592" y="5345856"/>
              <a:ext cx="2403475" cy="276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>
                  <a:srgbClr val="ECEAAC"/>
                </a:buClr>
                <a:buSzPct val="60000"/>
                <a:buFont typeface="Wingdings" pitchFamily="2" charset="2"/>
                <a:buNone/>
                <a:tabLst/>
                <a:defRPr/>
              </a:pPr>
              <a:r>
                <a:rPr kumimoji="0" lang="en-US" altLang="ko-KR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4D4D4D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Member of Canberra Accord</a:t>
              </a:r>
            </a:p>
          </p:txBody>
        </p:sp>
        <p:pic>
          <p:nvPicPr>
            <p:cNvPr id="16" name="그림 12" descr="캔버라어코드.gif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86942" y="4725144"/>
              <a:ext cx="1223963" cy="647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1" name="그림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4691" y="5362454"/>
            <a:ext cx="1849437" cy="1306906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9478" y="5465504"/>
            <a:ext cx="1604890" cy="1070304"/>
          </a:xfrm>
          <a:prstGeom prst="rect">
            <a:avLst/>
          </a:prstGeom>
        </p:spPr>
      </p:pic>
      <p:sp>
        <p:nvSpPr>
          <p:cNvPr id="17" name="Rectangle 33"/>
          <p:cNvSpPr txBox="1">
            <a:spLocks noChangeArrowheads="1"/>
          </p:cNvSpPr>
          <p:nvPr/>
        </p:nvSpPr>
        <p:spPr bwMode="auto">
          <a:xfrm>
            <a:off x="3112797" y="1763420"/>
            <a:ext cx="4824536" cy="521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800" b="1" i="0" u="none" strike="noStrike" kern="0" cap="none" spc="-10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lang="en-US" altLang="ko-KR" sz="1800" kern="0" spc="-100" dirty="0" smtClean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Site Visit Overview</a:t>
            </a:r>
            <a:endParaRPr kumimoji="1" lang="en-US" altLang="ko-KR" sz="1600" b="1" i="0" u="none" strike="noStrike" kern="0" cap="none" spc="-10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sp>
        <p:nvSpPr>
          <p:cNvPr id="18" name="Rectangle 33"/>
          <p:cNvSpPr txBox="1">
            <a:spLocks noChangeArrowheads="1"/>
          </p:cNvSpPr>
          <p:nvPr/>
        </p:nvSpPr>
        <p:spPr bwMode="auto">
          <a:xfrm>
            <a:off x="6141787" y="1412875"/>
            <a:ext cx="2814064" cy="350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2018</a:t>
            </a:r>
            <a:r>
              <a:rPr kumimoji="1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Online</a:t>
            </a:r>
            <a:r>
              <a:rPr kumimoji="1" lang="en-US" altLang="ko-KR" sz="1100" b="1" i="0" u="none" strike="noStrike" kern="0" cap="none" spc="0" normalizeH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Training</a:t>
            </a:r>
            <a:r>
              <a:rPr kumimoji="1" lang="ko-KR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1100" kern="0" dirty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100" kern="0" dirty="0" smtClean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/3</a:t>
            </a: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515F7B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24112452"/>
      </p:ext>
    </p:extLst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133">
            <a:extLst>
              <a:ext uri="{FF2B5EF4-FFF2-40B4-BE49-F238E27FC236}">
                <a16:creationId xmlns:a16="http://schemas.microsoft.com/office/drawing/2014/main" id="{69AB927C-9E36-487F-AFDF-9198C1E9A29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6800083"/>
              </p:ext>
            </p:extLst>
          </p:nvPr>
        </p:nvGraphicFramePr>
        <p:xfrm>
          <a:off x="179512" y="604839"/>
          <a:ext cx="8785101" cy="5939510"/>
        </p:xfrm>
        <a:graphic>
          <a:graphicData uri="http://schemas.openxmlformats.org/drawingml/2006/table">
            <a:tbl>
              <a:tblPr/>
              <a:tblGrid>
                <a:gridCol w="3195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300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63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325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600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36004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94434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318746"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1434" marR="91434" marT="72002" marB="72002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342900" marR="0" lvl="0" indent="-34290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Day 1, Sunday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1434" marR="91434" marT="72002" marB="7200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Day 2, Monday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Day 3, Tuesday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Day 4, Wednesday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7351">
                <a:tc rowSpan="19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3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vert="vert" anchor="ctr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 marL="342900" indent="-342900"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Entrance meeting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19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Breakfast &amp; Team meeting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19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Breakfast &amp; Team meeting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19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Breakfast &amp; Hotel checkout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577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Move to campus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Entrance meeting with president and other executive officers of the university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Review of exhibit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meeting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081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Entrance meeting with the faculty, Team Room orientation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Meeting with the students of the program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lunch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Report of the summary of the visit to program faculty members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729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lunch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Meeting with program faculty members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Exit meeting with president and executives of the university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965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lunch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18140"/>
                  </a:ext>
                </a:extLst>
              </a:tr>
              <a:tr h="1634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Meeting with visiting professors or lecturers (non-full time, adjunct teaching positions)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+mn-ea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0965662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Meeting with program alumni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+mn-ea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Final review of the exhibit</a:t>
                      </a: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6844964"/>
                  </a:ext>
                </a:extLst>
              </a:tr>
              <a:tr h="46735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+mn-ea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room clean-up</a:t>
                      </a:r>
                      <a:endParaRPr kumimoji="1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19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+mn-ea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+mn-ea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Meeting over dinner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Exit meeting with all members of the program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45722" marB="45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414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Review of exhibit</a:t>
                      </a:r>
                      <a:endParaRPr kumimoji="1" lang="ko-KR" altLang="en-US" sz="11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Tour of the facility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0177075"/>
                  </a:ext>
                </a:extLst>
              </a:tr>
              <a:tr h="11974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Finalizing Visiting Team Report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Dispersion of the visit team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45722" marB="45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4761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  <a:cs typeface="+mn-cs"/>
                        </a:rPr>
                        <a:t>Team meeting over Dinner</a:t>
                      </a:r>
                      <a:endParaRPr kumimoji="1" lang="ko-KR" altLang="en-US" sz="11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+mn-ea"/>
                        <a:cs typeface="+mn-cs"/>
                      </a:endParaRPr>
                    </a:p>
                  </a:txBody>
                  <a:tcPr marL="91434" marR="91434" marT="45722" marB="4572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Observation of studio, lectures</a:t>
                      </a:r>
                      <a:endParaRPr kumimoji="1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9246797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1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+mn-ea"/>
                        <a:cs typeface="+mn-cs"/>
                      </a:endParaRPr>
                    </a:p>
                  </a:txBody>
                  <a:tcPr marL="91434" marR="91434" marT="45722" marB="45722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Finalizing Confidential Recommendation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7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45722" marB="4572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Move to hotel</a:t>
                      </a:r>
                    </a:p>
                  </a:txBody>
                  <a:tcPr marL="91434" marR="91434" marT="72002" marB="7200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77469038"/>
                  </a:ext>
                </a:extLst>
              </a:tr>
              <a:tr h="27739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Review of exhibit</a:t>
                      </a: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3244626"/>
                  </a:ext>
                </a:extLst>
              </a:tr>
              <a:tr h="11221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+mn-ea"/>
                      </a:endParaRPr>
                    </a:p>
                  </a:txBody>
                  <a:tcPr marL="91434" marR="91434" marT="72002" marB="7200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en-US" altLang="ko-KR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+mn-ea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Move to hotel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  <a:cs typeface="+mn-cs"/>
                        </a:rPr>
                        <a:t>Team meeting over Dinner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5685550"/>
                  </a:ext>
                </a:extLst>
              </a:tr>
              <a:tr h="3706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4679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Move to hotel</a:t>
                      </a:r>
                      <a:endParaRPr kumimoji="1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91434" marR="91434" marT="72002" marB="72002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33174040"/>
                  </a:ext>
                </a:extLst>
              </a:tr>
            </a:tbl>
          </a:graphicData>
        </a:graphic>
      </p:graphicFrame>
      <p:sp>
        <p:nvSpPr>
          <p:cNvPr id="5" name="Rectangle 17" descr="Light horizontal">
            <a:extLst>
              <a:ext uri="{FF2B5EF4-FFF2-40B4-BE49-F238E27FC236}">
                <a16:creationId xmlns:a16="http://schemas.microsoft.com/office/drawing/2014/main" id="{C3736514-87D0-466A-91C0-E77D17B46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5222" name="Rectangle 17" descr="Light horizontal"/>
          <p:cNvSpPr>
            <a:spLocks noChangeArrowheads="1"/>
          </p:cNvSpPr>
          <p:nvPr/>
        </p:nvSpPr>
        <p:spPr bwMode="auto">
          <a:xfrm>
            <a:off x="0" y="-27384"/>
            <a:ext cx="9144000" cy="504825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/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5223" name="Text Box 6"/>
          <p:cNvSpPr txBox="1">
            <a:spLocks noChangeArrowheads="1"/>
          </p:cNvSpPr>
          <p:nvPr/>
        </p:nvSpPr>
        <p:spPr bwMode="auto">
          <a:xfrm>
            <a:off x="0" y="44624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HY헤드라인M" panose="02030600000101010101" pitchFamily="18" charset="-127"/>
                <a:cs typeface="+mn-cs"/>
              </a:rPr>
              <a:t>Typical Site Visit Agenda - Overview</a:t>
            </a:r>
            <a:endParaRPr kumimoji="1" lang="ko-KR" altLang="en-US" sz="20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HY헤드라인M" panose="02030600000101010101" pitchFamily="18" charset="-127"/>
              <a:cs typeface="+mn-cs"/>
            </a:endParaRPr>
          </a:p>
        </p:txBody>
      </p:sp>
      <p:sp>
        <p:nvSpPr>
          <p:cNvPr id="6" name="Rectangle 33"/>
          <p:cNvSpPr txBox="1">
            <a:spLocks noChangeArrowheads="1"/>
          </p:cNvSpPr>
          <p:nvPr/>
        </p:nvSpPr>
        <p:spPr bwMode="auto">
          <a:xfrm>
            <a:off x="6222432" y="44624"/>
            <a:ext cx="2814064" cy="350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2018</a:t>
            </a:r>
            <a:r>
              <a:rPr kumimoji="1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Online</a:t>
            </a:r>
            <a:r>
              <a:rPr kumimoji="1" lang="en-US" altLang="ko-KR" sz="1100" b="1" i="0" u="none" strike="noStrike" kern="0" cap="none" spc="0" normalizeH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Training</a:t>
            </a:r>
            <a:r>
              <a:rPr kumimoji="1" lang="ko-KR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1100" kern="0" dirty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100" kern="0" dirty="0" smtClean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/3</a:t>
            </a: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515F7B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57795510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Group 133">
            <a:extLst>
              <a:ext uri="{FF2B5EF4-FFF2-40B4-BE49-F238E27FC236}">
                <a16:creationId xmlns:a16="http://schemas.microsoft.com/office/drawing/2014/main" id="{1A1823A9-F0FF-4FD3-B8A7-3783571FAC6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39259360"/>
              </p:ext>
            </p:extLst>
          </p:nvPr>
        </p:nvGraphicFramePr>
        <p:xfrm>
          <a:off x="755650" y="968375"/>
          <a:ext cx="7993063" cy="5383554"/>
        </p:xfrm>
        <a:graphic>
          <a:graphicData uri="http://schemas.openxmlformats.org/drawingml/2006/table">
            <a:tbl>
              <a:tblPr/>
              <a:tblGrid>
                <a:gridCol w="2809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23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383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541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7279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2438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2986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1982" marB="71982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Time</a:t>
                      </a:r>
                      <a:endParaRPr kumimoji="1" lang="ko-KR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Agenda</a:t>
                      </a:r>
                      <a:endParaRPr kumimoji="1" lang="ko-KR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Key Contents</a:t>
                      </a:r>
                      <a:endParaRPr kumimoji="1" lang="ko-KR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Participant</a:t>
                      </a:r>
                    </a:p>
                    <a:p>
                      <a:pPr marL="342900" marR="0" lvl="0" indent="-34290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(Excluding Team Members)</a:t>
                      </a:r>
                      <a:endParaRPr kumimoji="1" lang="ko-KR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Venue</a:t>
                      </a:r>
                      <a:endParaRPr kumimoji="1" lang="ko-KR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cap="flat"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0939">
                <a:tc rowSpan="9"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1982" marB="71982" horzOverflow="overflow">
                    <a:lnL cap="flat"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7800" marR="0" lvl="0" indent="-1778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10:30 - 13:00</a:t>
                      </a: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meeting</a:t>
                      </a:r>
                      <a:r>
                        <a:rPr kumimoji="1" lang="ko-KR" altLang="en-US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</a:t>
                      </a:r>
                      <a:r>
                        <a:rPr kumimoji="1" lang="en-US" altLang="ko-KR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&amp; </a:t>
                      </a: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Lunch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members introduction &amp; orientation, APR review, Gathering of questionable items, Dividing task of criteria review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Hotel meeting room</a:t>
                      </a:r>
                      <a:endParaRPr kumimoji="1" lang="en-US" altLang="ko-KR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811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13:00 -</a:t>
                      </a: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Move to campus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81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7800" marR="0" lvl="0" indent="-1778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13:30 -14:20</a:t>
                      </a: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Entrance meeting with the faculty</a:t>
                      </a:r>
                      <a:endParaRPr kumimoji="1" lang="ko-KR" altLang="en-US" sz="11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Program faculty members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room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81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7800" marR="0" lvl="0" indent="-1778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14:20 -15:00</a:t>
                      </a: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Room orientation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Describing exhibits &amp; orientation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Program faculty members</a:t>
                      </a:r>
                      <a:endParaRPr kumimoji="1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Team room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392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7800" marR="0" lvl="0" indent="-1778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15:30 - 15:40 </a:t>
                      </a: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Meeting with program alumni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Learn about the program &amp; gather opinions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Program alumni, within past 5 years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Team room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392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7800" marR="0" lvl="0" indent="-1778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15:40 - 19:30 </a:t>
                      </a: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Review of exhibits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Team room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981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7800" marR="0" lvl="0" indent="-1778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19:30 -  </a:t>
                      </a: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meeting over dinner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Overview of findings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No external members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Outside university</a:t>
                      </a:r>
                      <a:endParaRPr kumimoji="1" lang="en-US" altLang="ko-KR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88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7800" marR="0" lvl="0" indent="-1778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Review of exhibits if needed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room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392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Move to hotel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 </a:t>
                      </a: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2" marB="71982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8" name="Rectangle 17" descr="Light horizontal">
            <a:extLst>
              <a:ext uri="{FF2B5EF4-FFF2-40B4-BE49-F238E27FC236}">
                <a16:creationId xmlns:a16="http://schemas.microsoft.com/office/drawing/2014/main" id="{C3736514-87D0-466A-91C0-E77D17B46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9" name="Rectangle 17" descr="Light horizontal"/>
          <p:cNvSpPr>
            <a:spLocks noChangeArrowheads="1"/>
          </p:cNvSpPr>
          <p:nvPr/>
        </p:nvSpPr>
        <p:spPr bwMode="auto">
          <a:xfrm>
            <a:off x="0" y="-27384"/>
            <a:ext cx="9144000" cy="504825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/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0" y="44624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HY헤드라인M" panose="02030600000101010101" pitchFamily="18" charset="-127"/>
                <a:cs typeface="+mn-cs"/>
              </a:rPr>
              <a:t>Typical Site Visit Agenda – Day</a:t>
            </a:r>
            <a:r>
              <a:rPr kumimoji="1" lang="en-US" altLang="ko-KR" sz="20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HY헤드라인M" panose="02030600000101010101" pitchFamily="18" charset="-127"/>
                <a:cs typeface="+mn-cs"/>
              </a:rPr>
              <a:t> 1, Sunday</a:t>
            </a:r>
            <a:endParaRPr kumimoji="1" lang="ko-KR" altLang="en-US" sz="20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HY헤드라인M" panose="02030600000101010101" pitchFamily="18" charset="-127"/>
              <a:cs typeface="+mn-cs"/>
            </a:endParaRPr>
          </a:p>
        </p:txBody>
      </p:sp>
      <p:sp>
        <p:nvSpPr>
          <p:cNvPr id="11" name="Rectangle 33"/>
          <p:cNvSpPr txBox="1">
            <a:spLocks noChangeArrowheads="1"/>
          </p:cNvSpPr>
          <p:nvPr/>
        </p:nvSpPr>
        <p:spPr bwMode="auto">
          <a:xfrm>
            <a:off x="6222432" y="44624"/>
            <a:ext cx="2814064" cy="350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2018</a:t>
            </a:r>
            <a:r>
              <a:rPr kumimoji="1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Online</a:t>
            </a:r>
            <a:r>
              <a:rPr kumimoji="1" lang="en-US" altLang="ko-KR" sz="1100" b="1" i="0" u="none" strike="noStrike" kern="0" cap="none" spc="0" normalizeH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Training</a:t>
            </a:r>
            <a:r>
              <a:rPr kumimoji="1" lang="ko-KR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1100" kern="0" dirty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100" kern="0" dirty="0" smtClean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/3</a:t>
            </a: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515F7B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9580209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7" descr="Light horizontal">
            <a:extLst>
              <a:ext uri="{FF2B5EF4-FFF2-40B4-BE49-F238E27FC236}">
                <a16:creationId xmlns:a16="http://schemas.microsoft.com/office/drawing/2014/main" id="{4ED30BE0-4FAA-4ABD-A4A3-575BFE0760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4319588" cy="2879726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pic>
        <p:nvPicPr>
          <p:cNvPr id="9225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13" y="539750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7413" y="547688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7" name="그림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38" y="3703638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8" name="그림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7413" y="3703638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Rectangle 17" descr="Light horizontal">
            <a:extLst>
              <a:ext uri="{FF2B5EF4-FFF2-40B4-BE49-F238E27FC236}">
                <a16:creationId xmlns:a16="http://schemas.microsoft.com/office/drawing/2014/main" id="{C3736514-87D0-466A-91C0-E77D17B46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1" name="Rectangle 17" descr="Light horizontal"/>
          <p:cNvSpPr>
            <a:spLocks noChangeArrowheads="1"/>
          </p:cNvSpPr>
          <p:nvPr/>
        </p:nvSpPr>
        <p:spPr bwMode="auto">
          <a:xfrm>
            <a:off x="0" y="-27384"/>
            <a:ext cx="9144000" cy="504825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/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0" y="44624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1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HY헤드라인M" panose="02030600000101010101" pitchFamily="18" charset="-127"/>
                <a:cs typeface="+mn-cs"/>
              </a:rPr>
              <a:t>Entrance meeting with faculty</a:t>
            </a:r>
            <a:r>
              <a:rPr kumimoji="1" lang="en-US" altLang="ko-KR" sz="16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HY헤드라인M" panose="02030600000101010101" pitchFamily="18" charset="-127"/>
                <a:cs typeface="+mn-cs"/>
              </a:rPr>
              <a:t> members</a:t>
            </a:r>
            <a:endParaRPr kumimoji="1" lang="ko-KR" altLang="en-US" sz="20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HY헤드라인M" panose="02030600000101010101" pitchFamily="18" charset="-127"/>
              <a:cs typeface="+mn-cs"/>
            </a:endParaRPr>
          </a:p>
        </p:txBody>
      </p:sp>
      <p:sp>
        <p:nvSpPr>
          <p:cNvPr id="23" name="Rectangle 33"/>
          <p:cNvSpPr txBox="1">
            <a:spLocks noChangeArrowheads="1"/>
          </p:cNvSpPr>
          <p:nvPr/>
        </p:nvSpPr>
        <p:spPr bwMode="auto">
          <a:xfrm>
            <a:off x="6222432" y="44624"/>
            <a:ext cx="2814064" cy="350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2018</a:t>
            </a:r>
            <a:r>
              <a:rPr kumimoji="1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Online</a:t>
            </a:r>
            <a:r>
              <a:rPr kumimoji="1" lang="en-US" altLang="ko-KR" sz="1100" b="1" i="0" u="none" strike="noStrike" kern="0" cap="none" spc="0" normalizeH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Training</a:t>
            </a:r>
            <a:r>
              <a:rPr kumimoji="1" lang="ko-KR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1100" kern="0" dirty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100" kern="0" dirty="0" smtClean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/3</a:t>
            </a: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515F7B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7006419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9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75" y="3729038"/>
            <a:ext cx="431958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8" y="587375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1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592138"/>
            <a:ext cx="431958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2" name="그림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3703638"/>
            <a:ext cx="431958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7" descr="Light horizontal">
            <a:extLst>
              <a:ext uri="{FF2B5EF4-FFF2-40B4-BE49-F238E27FC236}">
                <a16:creationId xmlns:a16="http://schemas.microsoft.com/office/drawing/2014/main" id="{C3736514-87D0-466A-91C0-E77D17B46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6" name="Rectangle 17" descr="Light horizontal"/>
          <p:cNvSpPr>
            <a:spLocks noChangeArrowheads="1"/>
          </p:cNvSpPr>
          <p:nvPr/>
        </p:nvSpPr>
        <p:spPr bwMode="auto">
          <a:xfrm>
            <a:off x="0" y="-27384"/>
            <a:ext cx="9144000" cy="504825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/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0" y="44624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600" b="1" dirty="0" smtClean="0">
                <a:solidFill>
                  <a:srgbClr val="000000"/>
                </a:solidFill>
                <a:latin typeface="+mn-lt"/>
                <a:ea typeface="HY헤드라인M" panose="02030600000101010101" pitchFamily="18" charset="-127"/>
              </a:rPr>
              <a:t>Entrance meeting &amp; Team room orientation</a:t>
            </a:r>
            <a:endParaRPr kumimoji="1" lang="ko-KR" altLang="en-US" sz="20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HY헤드라인M" panose="02030600000101010101" pitchFamily="18" charset="-127"/>
              <a:cs typeface="+mn-cs"/>
            </a:endParaRPr>
          </a:p>
        </p:txBody>
      </p:sp>
      <p:sp>
        <p:nvSpPr>
          <p:cNvPr id="18" name="Rectangle 33"/>
          <p:cNvSpPr txBox="1">
            <a:spLocks noChangeArrowheads="1"/>
          </p:cNvSpPr>
          <p:nvPr/>
        </p:nvSpPr>
        <p:spPr bwMode="auto">
          <a:xfrm>
            <a:off x="6222432" y="44624"/>
            <a:ext cx="2814064" cy="350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2018</a:t>
            </a:r>
            <a:r>
              <a:rPr kumimoji="1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Online</a:t>
            </a:r>
            <a:r>
              <a:rPr kumimoji="1" lang="en-US" altLang="ko-KR" sz="1100" b="1" i="0" u="none" strike="noStrike" kern="0" cap="none" spc="0" normalizeH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Training</a:t>
            </a:r>
            <a:r>
              <a:rPr kumimoji="1" lang="ko-KR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1100" kern="0" dirty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100" kern="0" dirty="0" smtClean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/3</a:t>
            </a: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515F7B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70232631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7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568325"/>
            <a:ext cx="431958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8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3" y="568325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9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8" y="3713163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0" name="그림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700463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7" descr="Light horizontal">
            <a:extLst>
              <a:ext uri="{FF2B5EF4-FFF2-40B4-BE49-F238E27FC236}">
                <a16:creationId xmlns:a16="http://schemas.microsoft.com/office/drawing/2014/main" id="{C3736514-87D0-466A-91C0-E77D17B46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6" name="Rectangle 17" descr="Light horizontal"/>
          <p:cNvSpPr>
            <a:spLocks noChangeArrowheads="1"/>
          </p:cNvSpPr>
          <p:nvPr/>
        </p:nvSpPr>
        <p:spPr bwMode="auto">
          <a:xfrm>
            <a:off x="0" y="-27384"/>
            <a:ext cx="9144000" cy="504825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/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0" y="44624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600" b="1" dirty="0" smtClean="0">
                <a:solidFill>
                  <a:srgbClr val="000000"/>
                </a:solidFill>
                <a:latin typeface="+mn-lt"/>
                <a:ea typeface="HY헤드라인M" panose="02030600000101010101" pitchFamily="18" charset="-127"/>
              </a:rPr>
              <a:t>Entrance meeting &amp; Team room orientation</a:t>
            </a:r>
            <a:endParaRPr kumimoji="1" lang="ko-KR" altLang="en-US" sz="20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HY헤드라인M" panose="02030600000101010101" pitchFamily="18" charset="-127"/>
              <a:cs typeface="+mn-cs"/>
            </a:endParaRPr>
          </a:p>
        </p:txBody>
      </p:sp>
      <p:sp>
        <p:nvSpPr>
          <p:cNvPr id="18" name="Rectangle 33"/>
          <p:cNvSpPr txBox="1">
            <a:spLocks noChangeArrowheads="1"/>
          </p:cNvSpPr>
          <p:nvPr/>
        </p:nvSpPr>
        <p:spPr bwMode="auto">
          <a:xfrm>
            <a:off x="6222432" y="44624"/>
            <a:ext cx="2814064" cy="350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2018</a:t>
            </a:r>
            <a:r>
              <a:rPr kumimoji="1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Online</a:t>
            </a:r>
            <a:r>
              <a:rPr kumimoji="1" lang="en-US" altLang="ko-KR" sz="1100" b="1" i="0" u="none" strike="noStrike" kern="0" cap="none" spc="0" normalizeH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Training</a:t>
            </a:r>
            <a:r>
              <a:rPr kumimoji="1" lang="ko-KR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1100" kern="0" dirty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100" kern="0" dirty="0" smtClean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/3</a:t>
            </a: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515F7B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34727197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1" name="Picture 3" descr="C:\Users\인증원2\Desktop\IMG_459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8" y="587375"/>
            <a:ext cx="4338637" cy="286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4" descr="C:\Users\인증원2\Desktop\IMG_264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573088"/>
            <a:ext cx="431958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3" name="Picture 6" descr="C:\Users\인증원2\Desktop\IMG_773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550" y="3716338"/>
            <a:ext cx="431958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4" name="그림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75" y="3713163"/>
            <a:ext cx="4319588" cy="288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7" descr="Light horizontal">
            <a:extLst>
              <a:ext uri="{FF2B5EF4-FFF2-40B4-BE49-F238E27FC236}">
                <a16:creationId xmlns:a16="http://schemas.microsoft.com/office/drawing/2014/main" id="{C3736514-87D0-466A-91C0-E77D17B46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6" name="Rectangle 17" descr="Light horizontal"/>
          <p:cNvSpPr>
            <a:spLocks noChangeArrowheads="1"/>
          </p:cNvSpPr>
          <p:nvPr/>
        </p:nvSpPr>
        <p:spPr bwMode="auto">
          <a:xfrm>
            <a:off x="0" y="-27384"/>
            <a:ext cx="9144000" cy="504825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/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0" y="44624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600" b="1" dirty="0" smtClean="0">
                <a:solidFill>
                  <a:srgbClr val="000000"/>
                </a:solidFill>
                <a:latin typeface="+mn-lt"/>
                <a:ea typeface="HY헤드라인M" panose="02030600000101010101" pitchFamily="18" charset="-127"/>
              </a:rPr>
              <a:t>Meeting with program alumni</a:t>
            </a:r>
            <a:endParaRPr kumimoji="1" lang="ko-KR" altLang="en-US" sz="20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HY헤드라인M" panose="02030600000101010101" pitchFamily="18" charset="-127"/>
              <a:cs typeface="+mn-cs"/>
            </a:endParaRPr>
          </a:p>
        </p:txBody>
      </p:sp>
      <p:sp>
        <p:nvSpPr>
          <p:cNvPr id="19" name="Rectangle 33"/>
          <p:cNvSpPr txBox="1">
            <a:spLocks noChangeArrowheads="1"/>
          </p:cNvSpPr>
          <p:nvPr/>
        </p:nvSpPr>
        <p:spPr bwMode="auto">
          <a:xfrm>
            <a:off x="6222432" y="44624"/>
            <a:ext cx="2814064" cy="350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2018</a:t>
            </a:r>
            <a:r>
              <a:rPr kumimoji="1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Online</a:t>
            </a:r>
            <a:r>
              <a:rPr kumimoji="1" lang="en-US" altLang="ko-KR" sz="1100" b="1" i="0" u="none" strike="noStrike" kern="0" cap="none" spc="0" normalizeH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Training</a:t>
            </a:r>
            <a:r>
              <a:rPr kumimoji="1" lang="ko-KR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1100" kern="0" dirty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100" kern="0" dirty="0" smtClean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/3</a:t>
            </a: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515F7B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8390015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7" descr="Light horizontal">
            <a:extLst>
              <a:ext uri="{FF2B5EF4-FFF2-40B4-BE49-F238E27FC236}">
                <a16:creationId xmlns:a16="http://schemas.microsoft.com/office/drawing/2014/main" id="{FCE292CD-F67E-4D21-83CC-EE7A8F9B90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5363" name="Rectangle 17" descr="Light horizontal"/>
          <p:cNvSpPr>
            <a:spLocks noChangeArrowheads="1"/>
          </p:cNvSpPr>
          <p:nvPr/>
        </p:nvSpPr>
        <p:spPr bwMode="auto">
          <a:xfrm>
            <a:off x="0" y="-28575"/>
            <a:ext cx="9144000" cy="504825"/>
          </a:xfrm>
          <a:prstGeom prst="rect">
            <a:avLst/>
          </a:prstGeom>
          <a:solidFill>
            <a:srgbClr val="815609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5364" name="Text Box 6"/>
          <p:cNvSpPr txBox="1">
            <a:spLocks noChangeArrowheads="1"/>
          </p:cNvSpPr>
          <p:nvPr/>
        </p:nvSpPr>
        <p:spPr bwMode="auto">
          <a:xfrm>
            <a:off x="0" y="66675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전시자료</a:t>
            </a:r>
            <a:r>
              <a:rPr kumimoji="1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 검토</a:t>
            </a:r>
          </a:p>
        </p:txBody>
      </p:sp>
      <p:pic>
        <p:nvPicPr>
          <p:cNvPr id="15369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8" y="582613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571500"/>
            <a:ext cx="431958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1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8" y="3736975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2" name="그림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850" y="3729038"/>
            <a:ext cx="432117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7" descr="Light horizontal">
            <a:extLst>
              <a:ext uri="{FF2B5EF4-FFF2-40B4-BE49-F238E27FC236}">
                <a16:creationId xmlns:a16="http://schemas.microsoft.com/office/drawing/2014/main" id="{C3736514-87D0-466A-91C0-E77D17B46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6" name="Rectangle 17" descr="Light horizontal"/>
          <p:cNvSpPr>
            <a:spLocks noChangeArrowheads="1"/>
          </p:cNvSpPr>
          <p:nvPr/>
        </p:nvSpPr>
        <p:spPr bwMode="auto">
          <a:xfrm>
            <a:off x="0" y="-27384"/>
            <a:ext cx="9144000" cy="504825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/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0" y="44624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600" b="1" noProof="0" dirty="0" smtClean="0">
                <a:solidFill>
                  <a:srgbClr val="000000"/>
                </a:solidFill>
                <a:latin typeface="+mn-lt"/>
                <a:ea typeface="HY헤드라인M" panose="02030600000101010101" pitchFamily="18" charset="-127"/>
              </a:rPr>
              <a:t>Review of exhibits</a:t>
            </a:r>
            <a:endParaRPr kumimoji="1" lang="ko-KR" altLang="en-US" sz="20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HY헤드라인M" panose="02030600000101010101" pitchFamily="18" charset="-127"/>
              <a:cs typeface="+mn-cs"/>
            </a:endParaRPr>
          </a:p>
        </p:txBody>
      </p:sp>
      <p:sp>
        <p:nvSpPr>
          <p:cNvPr id="19" name="Rectangle 33"/>
          <p:cNvSpPr txBox="1">
            <a:spLocks noChangeArrowheads="1"/>
          </p:cNvSpPr>
          <p:nvPr/>
        </p:nvSpPr>
        <p:spPr bwMode="auto">
          <a:xfrm>
            <a:off x="6222432" y="44624"/>
            <a:ext cx="2814064" cy="350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2018</a:t>
            </a:r>
            <a:r>
              <a:rPr kumimoji="1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Online</a:t>
            </a:r>
            <a:r>
              <a:rPr kumimoji="1" lang="en-US" altLang="ko-KR" sz="1100" b="1" i="0" u="none" strike="noStrike" kern="0" cap="none" spc="0" normalizeH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Training</a:t>
            </a:r>
            <a:r>
              <a:rPr kumimoji="1" lang="ko-KR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1100" kern="0" dirty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100" kern="0" dirty="0" smtClean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/3</a:t>
            </a: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515F7B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09578433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17" descr="Light horizontal">
            <a:extLst>
              <a:ext uri="{FF2B5EF4-FFF2-40B4-BE49-F238E27FC236}">
                <a16:creationId xmlns:a16="http://schemas.microsoft.com/office/drawing/2014/main" id="{C3736514-87D0-466A-91C0-E77D17B46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9" name="Rectangle 17" descr="Light horizontal"/>
          <p:cNvSpPr>
            <a:spLocks noChangeArrowheads="1"/>
          </p:cNvSpPr>
          <p:nvPr/>
        </p:nvSpPr>
        <p:spPr bwMode="auto">
          <a:xfrm>
            <a:off x="0" y="-27384"/>
            <a:ext cx="9144000" cy="504825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/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0" y="44624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HY헤드라인M" panose="02030600000101010101" pitchFamily="18" charset="-127"/>
                <a:cs typeface="+mn-cs"/>
              </a:rPr>
              <a:t>Typical Site Visit Agenda – Day 2, </a:t>
            </a:r>
            <a:r>
              <a:rPr lang="en-US" altLang="ko-KR" sz="2000" b="1" dirty="0" smtClean="0">
                <a:solidFill>
                  <a:srgbClr val="000000"/>
                </a:solidFill>
                <a:latin typeface="맑은 고딕"/>
                <a:ea typeface="HY헤드라인M" panose="02030600000101010101" pitchFamily="18" charset="-127"/>
              </a:rPr>
              <a:t>Mon</a:t>
            </a:r>
            <a:r>
              <a:rPr kumimoji="1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HY헤드라인M" panose="02030600000101010101" pitchFamily="18" charset="-127"/>
                <a:cs typeface="+mn-cs"/>
              </a:rPr>
              <a:t>day</a:t>
            </a:r>
            <a:endParaRPr kumimoji="1" lang="ko-KR" altLang="en-US" sz="20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/>
              <a:ea typeface="HY헤드라인M" panose="02030600000101010101" pitchFamily="18" charset="-127"/>
              <a:cs typeface="+mn-cs"/>
            </a:endParaRPr>
          </a:p>
        </p:txBody>
      </p:sp>
      <p:sp>
        <p:nvSpPr>
          <p:cNvPr id="11" name="Rectangle 33"/>
          <p:cNvSpPr txBox="1">
            <a:spLocks noChangeArrowheads="1"/>
          </p:cNvSpPr>
          <p:nvPr/>
        </p:nvSpPr>
        <p:spPr bwMode="auto">
          <a:xfrm>
            <a:off x="6222432" y="44624"/>
            <a:ext cx="2814064" cy="350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2018</a:t>
            </a:r>
            <a:r>
              <a:rPr kumimoji="1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Online Training</a:t>
            </a:r>
            <a:r>
              <a:rPr kumimoji="1" lang="ko-KR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kumimoji="1" lang="en-US" altLang="ko-KR" sz="1100" b="1" i="0" u="none" strike="noStrike" kern="0" cap="none" spc="0" normalizeH="0" baseline="0" noProof="0" dirty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3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/3</a:t>
            </a: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515F7B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graphicFrame>
        <p:nvGraphicFramePr>
          <p:cNvPr id="12" name="Group 1562">
            <a:extLst>
              <a:ext uri="{FF2B5EF4-FFF2-40B4-BE49-F238E27FC236}">
                <a16:creationId xmlns:a16="http://schemas.microsoft.com/office/drawing/2014/main" id="{5EEA4F67-BB33-4CA4-B0E4-3B474E1ADB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487467"/>
              </p:ext>
            </p:extLst>
          </p:nvPr>
        </p:nvGraphicFramePr>
        <p:xfrm>
          <a:off x="755650" y="930275"/>
          <a:ext cx="8064500" cy="5537640"/>
        </p:xfrm>
        <a:graphic>
          <a:graphicData uri="http://schemas.openxmlformats.org/drawingml/2006/table">
            <a:tbl>
              <a:tblPr/>
              <a:tblGrid>
                <a:gridCol w="2873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1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663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43986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287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49066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0972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Agenda</a:t>
                      </a:r>
                      <a:endParaRPr kumimoji="1" lang="ko-KR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Key Contents</a:t>
                      </a:r>
                      <a:endParaRPr kumimoji="1" lang="ko-KR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342900" marR="0" lvl="0" indent="-34290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Participant</a:t>
                      </a:r>
                    </a:p>
                    <a:p>
                      <a:pPr marL="342900" marR="0" lvl="0" indent="-34290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(Excluding Team Members)</a:t>
                      </a:r>
                      <a:endParaRPr kumimoji="1" lang="ko-KR" altLang="en-US" sz="9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Venue</a:t>
                      </a:r>
                      <a:endParaRPr kumimoji="1" lang="ko-KR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1610">
                <a:tc rowSpan="11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1985" marB="71985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7:30 - 8:30 </a:t>
                      </a:r>
                      <a:endParaRPr kumimoji="1" lang="en-US" altLang="ko-KR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Breakfast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Hotel</a:t>
                      </a:r>
                      <a:endParaRPr kumimoji="1" lang="en-US" altLang="ko-KR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161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8:30 -</a:t>
                      </a: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Move to campus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69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9:00 - 10:00 </a:t>
                      </a: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meeting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Discuss agenda &amp; etc.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room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92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10:00 - 10:30 </a:t>
                      </a: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Entrance meeting with president and other executive officers of the university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President and executive officers, excluding faculty members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President’s quarter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92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10:30 - 12:00 </a:t>
                      </a: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Meeting with students of the program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Program students, excluding faculty members</a:t>
                      </a:r>
                      <a:endParaRPr kumimoji="1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Large lecture hall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161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12:00 - 13:00 </a:t>
                      </a: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lunch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Within university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695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13:00 - 13:40 </a:t>
                      </a: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Meeting with visiting professors or lecturers </a:t>
                      </a:r>
                      <a:endParaRPr kumimoji="1" lang="ko-KR" altLang="en-US" sz="11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Room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792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13:00 - 18:30 </a:t>
                      </a: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Tour of the facility, observation of classes</a:t>
                      </a:r>
                      <a:endParaRPr kumimoji="1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various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7924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18:30 -</a:t>
                      </a: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meeting over dinner</a:t>
                      </a:r>
                      <a:endParaRPr kumimoji="1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Overview of findings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No external members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Outside university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4860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Review of exhibits if </a:t>
                      </a:r>
                      <a:r>
                        <a:rPr kumimoji="1" lang="en-US" altLang="ko-KR" sz="11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neede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room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1161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Move to hotel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85" marB="7198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746537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5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582613"/>
            <a:ext cx="431958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582613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7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" y="3716338"/>
            <a:ext cx="432117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8" name="그림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722688"/>
            <a:ext cx="4319587" cy="288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7" descr="Light horizontal">
            <a:extLst>
              <a:ext uri="{FF2B5EF4-FFF2-40B4-BE49-F238E27FC236}">
                <a16:creationId xmlns:a16="http://schemas.microsoft.com/office/drawing/2014/main" id="{FCE292CD-F67E-4D21-83CC-EE7A8F9B90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6" name="Rectangle 17" descr="Light horizontal"/>
          <p:cNvSpPr>
            <a:spLocks noChangeArrowheads="1"/>
          </p:cNvSpPr>
          <p:nvPr/>
        </p:nvSpPr>
        <p:spPr bwMode="auto">
          <a:xfrm>
            <a:off x="0" y="-28575"/>
            <a:ext cx="9144000" cy="504825"/>
          </a:xfrm>
          <a:prstGeom prst="rect">
            <a:avLst/>
          </a:prstGeom>
          <a:solidFill>
            <a:srgbClr val="815609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0" y="66675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전시자료</a:t>
            </a:r>
            <a:r>
              <a:rPr kumimoji="1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 검토</a:t>
            </a:r>
          </a:p>
        </p:txBody>
      </p:sp>
      <p:sp>
        <p:nvSpPr>
          <p:cNvPr id="19" name="Rectangle 17" descr="Light horizontal">
            <a:extLst>
              <a:ext uri="{FF2B5EF4-FFF2-40B4-BE49-F238E27FC236}">
                <a16:creationId xmlns:a16="http://schemas.microsoft.com/office/drawing/2014/main" id="{C3736514-87D0-466A-91C0-E77D17B46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1" name="Rectangle 17" descr="Light horizontal"/>
          <p:cNvSpPr>
            <a:spLocks noChangeArrowheads="1"/>
          </p:cNvSpPr>
          <p:nvPr/>
        </p:nvSpPr>
        <p:spPr bwMode="auto">
          <a:xfrm>
            <a:off x="0" y="-27384"/>
            <a:ext cx="9144000" cy="504825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/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0" y="44624"/>
            <a:ext cx="9144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vl="0" algn="l">
              <a:spcBef>
                <a:spcPct val="50000"/>
              </a:spcBef>
              <a:buClrTx/>
              <a:buSzTx/>
              <a:buNone/>
              <a:defRPr/>
            </a:pPr>
            <a:r>
              <a:rPr lang="en-US" altLang="ko-KR" sz="1400" b="1" dirty="0" smtClean="0"/>
              <a:t>     Entrance </a:t>
            </a:r>
            <a:r>
              <a:rPr lang="en-US" altLang="ko-KR" sz="1400" b="1" dirty="0"/>
              <a:t>meeting with president and other executive officers of the university</a:t>
            </a:r>
            <a:endParaRPr kumimoji="1" lang="ko-KR" altLang="en-US" sz="18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HY헤드라인M" panose="02030600000101010101" pitchFamily="18" charset="-127"/>
            </a:endParaRPr>
          </a:p>
        </p:txBody>
      </p:sp>
      <p:sp>
        <p:nvSpPr>
          <p:cNvPr id="23" name="Rectangle 33"/>
          <p:cNvSpPr txBox="1">
            <a:spLocks noChangeArrowheads="1"/>
          </p:cNvSpPr>
          <p:nvPr/>
        </p:nvSpPr>
        <p:spPr bwMode="auto">
          <a:xfrm>
            <a:off x="6222432" y="44624"/>
            <a:ext cx="2814064" cy="350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2018</a:t>
            </a:r>
            <a:r>
              <a:rPr kumimoji="1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Online</a:t>
            </a:r>
            <a:r>
              <a:rPr kumimoji="1" lang="en-US" altLang="ko-KR" sz="1100" b="1" i="0" u="none" strike="noStrike" kern="0" cap="none" spc="0" normalizeH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Training</a:t>
            </a:r>
            <a:r>
              <a:rPr kumimoji="1" lang="ko-KR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1100" kern="0" dirty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100" kern="0" dirty="0" smtClean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/3</a:t>
            </a: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515F7B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50984986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13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82613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그림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736975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5" name="그림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587375"/>
            <a:ext cx="4319587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6" name="그림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3736975"/>
            <a:ext cx="432117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7" descr="Light horizontal">
            <a:extLst>
              <a:ext uri="{FF2B5EF4-FFF2-40B4-BE49-F238E27FC236}">
                <a16:creationId xmlns:a16="http://schemas.microsoft.com/office/drawing/2014/main" id="{FCE292CD-F67E-4D21-83CC-EE7A8F9B90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6" name="Rectangle 17" descr="Light horizontal"/>
          <p:cNvSpPr>
            <a:spLocks noChangeArrowheads="1"/>
          </p:cNvSpPr>
          <p:nvPr/>
        </p:nvSpPr>
        <p:spPr bwMode="auto">
          <a:xfrm>
            <a:off x="0" y="-28575"/>
            <a:ext cx="9144000" cy="504825"/>
          </a:xfrm>
          <a:prstGeom prst="rect">
            <a:avLst/>
          </a:prstGeom>
          <a:solidFill>
            <a:srgbClr val="815609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0" y="66675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전시자료</a:t>
            </a:r>
            <a:r>
              <a:rPr kumimoji="1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 검토</a:t>
            </a:r>
          </a:p>
        </p:txBody>
      </p:sp>
      <p:sp>
        <p:nvSpPr>
          <p:cNvPr id="19" name="Rectangle 17" descr="Light horizontal">
            <a:extLst>
              <a:ext uri="{FF2B5EF4-FFF2-40B4-BE49-F238E27FC236}">
                <a16:creationId xmlns:a16="http://schemas.microsoft.com/office/drawing/2014/main" id="{C3736514-87D0-466A-91C0-E77D17B46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1" name="Rectangle 17" descr="Light horizontal"/>
          <p:cNvSpPr>
            <a:spLocks noChangeArrowheads="1"/>
          </p:cNvSpPr>
          <p:nvPr/>
        </p:nvSpPr>
        <p:spPr bwMode="auto">
          <a:xfrm>
            <a:off x="0" y="-27384"/>
            <a:ext cx="9144000" cy="504825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/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0" y="44624"/>
            <a:ext cx="9144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vl="0">
              <a:spcBef>
                <a:spcPct val="50000"/>
              </a:spcBef>
              <a:buClrTx/>
              <a:buSzTx/>
              <a:buNone/>
              <a:defRPr/>
            </a:pPr>
            <a:r>
              <a:rPr lang="en-US" altLang="ko-KR" sz="1400" b="1" dirty="0"/>
              <a:t>Meeting with students of the program</a:t>
            </a:r>
            <a:endParaRPr kumimoji="1" lang="ko-KR" altLang="en-US" sz="18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HY헤드라인M" panose="02030600000101010101" pitchFamily="18" charset="-127"/>
            </a:endParaRPr>
          </a:p>
        </p:txBody>
      </p:sp>
      <p:sp>
        <p:nvSpPr>
          <p:cNvPr id="23" name="Rectangle 33"/>
          <p:cNvSpPr txBox="1">
            <a:spLocks noChangeArrowheads="1"/>
          </p:cNvSpPr>
          <p:nvPr/>
        </p:nvSpPr>
        <p:spPr bwMode="auto">
          <a:xfrm>
            <a:off x="6222432" y="44624"/>
            <a:ext cx="2814064" cy="350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2018</a:t>
            </a:r>
            <a:r>
              <a:rPr kumimoji="1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Online</a:t>
            </a:r>
            <a:r>
              <a:rPr kumimoji="1" lang="en-US" altLang="ko-KR" sz="1100" b="1" i="0" u="none" strike="noStrike" kern="0" cap="none" spc="0" normalizeH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Training</a:t>
            </a:r>
            <a:r>
              <a:rPr kumimoji="1" lang="ko-KR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1100" kern="0" dirty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100" kern="0" dirty="0" smtClean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/3</a:t>
            </a: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515F7B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75043806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9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74675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0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6450" y="582613"/>
            <a:ext cx="431958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1" name="그림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6450" y="3732213"/>
            <a:ext cx="431958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2" name="그림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3738563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7" descr="Light horizontal">
            <a:extLst>
              <a:ext uri="{FF2B5EF4-FFF2-40B4-BE49-F238E27FC236}">
                <a16:creationId xmlns:a16="http://schemas.microsoft.com/office/drawing/2014/main" id="{FCE292CD-F67E-4D21-83CC-EE7A8F9B90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6" name="Rectangle 17" descr="Light horizontal"/>
          <p:cNvSpPr>
            <a:spLocks noChangeArrowheads="1"/>
          </p:cNvSpPr>
          <p:nvPr/>
        </p:nvSpPr>
        <p:spPr bwMode="auto">
          <a:xfrm>
            <a:off x="0" y="-28575"/>
            <a:ext cx="9144000" cy="504825"/>
          </a:xfrm>
          <a:prstGeom prst="rect">
            <a:avLst/>
          </a:prstGeom>
          <a:solidFill>
            <a:srgbClr val="815609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0" y="66675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전시자료</a:t>
            </a:r>
            <a:r>
              <a:rPr kumimoji="1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 검토</a:t>
            </a:r>
          </a:p>
        </p:txBody>
      </p:sp>
      <p:sp>
        <p:nvSpPr>
          <p:cNvPr id="18" name="Rectangle 17" descr="Light horizontal">
            <a:extLst>
              <a:ext uri="{FF2B5EF4-FFF2-40B4-BE49-F238E27FC236}">
                <a16:creationId xmlns:a16="http://schemas.microsoft.com/office/drawing/2014/main" id="{C3736514-87D0-466A-91C0-E77D17B46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9" name="Rectangle 17" descr="Light horizontal"/>
          <p:cNvSpPr>
            <a:spLocks noChangeArrowheads="1"/>
          </p:cNvSpPr>
          <p:nvPr/>
        </p:nvSpPr>
        <p:spPr bwMode="auto">
          <a:xfrm>
            <a:off x="0" y="-27384"/>
            <a:ext cx="9144000" cy="504825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/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0" y="44624"/>
            <a:ext cx="9144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vl="0">
              <a:spcBef>
                <a:spcPct val="50000"/>
              </a:spcBef>
              <a:buClrTx/>
              <a:buSzTx/>
              <a:buNone/>
              <a:defRPr/>
            </a:pPr>
            <a:r>
              <a:rPr lang="en-US" altLang="ko-KR" sz="1400" b="1" dirty="0"/>
              <a:t>Meeting with visiting professors or lecturers </a:t>
            </a:r>
          </a:p>
        </p:txBody>
      </p:sp>
      <p:sp>
        <p:nvSpPr>
          <p:cNvPr id="22" name="Rectangle 33"/>
          <p:cNvSpPr txBox="1">
            <a:spLocks noChangeArrowheads="1"/>
          </p:cNvSpPr>
          <p:nvPr/>
        </p:nvSpPr>
        <p:spPr bwMode="auto">
          <a:xfrm>
            <a:off x="6222432" y="44624"/>
            <a:ext cx="2814064" cy="350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2018</a:t>
            </a:r>
            <a:r>
              <a:rPr kumimoji="1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Online</a:t>
            </a:r>
            <a:r>
              <a:rPr kumimoji="1" lang="en-US" altLang="ko-KR" sz="1100" b="1" i="0" u="none" strike="noStrike" kern="0" cap="none" spc="0" normalizeH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Training</a:t>
            </a:r>
            <a:r>
              <a:rPr kumimoji="1" lang="ko-KR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1100" kern="0" dirty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100" kern="0" dirty="0" smtClean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/3</a:t>
            </a: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515F7B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0700437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3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" y="592138"/>
            <a:ext cx="431958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4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613" y="592138"/>
            <a:ext cx="432117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5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" y="3703638"/>
            <a:ext cx="431958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6" name="그림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613" y="3703638"/>
            <a:ext cx="432117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7" descr="Light horizontal">
            <a:extLst>
              <a:ext uri="{FF2B5EF4-FFF2-40B4-BE49-F238E27FC236}">
                <a16:creationId xmlns:a16="http://schemas.microsoft.com/office/drawing/2014/main" id="{FCE292CD-F67E-4D21-83CC-EE7A8F9B90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6" name="Rectangle 17" descr="Light horizontal"/>
          <p:cNvSpPr>
            <a:spLocks noChangeArrowheads="1"/>
          </p:cNvSpPr>
          <p:nvPr/>
        </p:nvSpPr>
        <p:spPr bwMode="auto">
          <a:xfrm>
            <a:off x="0" y="-28575"/>
            <a:ext cx="9144000" cy="504825"/>
          </a:xfrm>
          <a:prstGeom prst="rect">
            <a:avLst/>
          </a:prstGeom>
          <a:solidFill>
            <a:srgbClr val="815609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0" y="66675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전시자료</a:t>
            </a:r>
            <a:r>
              <a:rPr kumimoji="1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 검토</a:t>
            </a:r>
          </a:p>
        </p:txBody>
      </p:sp>
      <p:sp>
        <p:nvSpPr>
          <p:cNvPr id="19" name="Rectangle 17" descr="Light horizontal">
            <a:extLst>
              <a:ext uri="{FF2B5EF4-FFF2-40B4-BE49-F238E27FC236}">
                <a16:creationId xmlns:a16="http://schemas.microsoft.com/office/drawing/2014/main" id="{C3736514-87D0-466A-91C0-E77D17B46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1" name="Rectangle 17" descr="Light horizontal"/>
          <p:cNvSpPr>
            <a:spLocks noChangeArrowheads="1"/>
          </p:cNvSpPr>
          <p:nvPr/>
        </p:nvSpPr>
        <p:spPr bwMode="auto">
          <a:xfrm>
            <a:off x="0" y="-27384"/>
            <a:ext cx="9144000" cy="504825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/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0" y="44624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600" b="1" noProof="0" dirty="0" smtClean="0">
                <a:solidFill>
                  <a:srgbClr val="000000"/>
                </a:solidFill>
                <a:latin typeface="+mn-lt"/>
                <a:ea typeface="HY헤드라인M" panose="02030600000101010101" pitchFamily="18" charset="-127"/>
              </a:rPr>
              <a:t>Review of exhibits</a:t>
            </a:r>
            <a:endParaRPr kumimoji="1" lang="ko-KR" altLang="en-US" sz="20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HY헤드라인M" panose="02030600000101010101" pitchFamily="18" charset="-127"/>
              <a:cs typeface="+mn-cs"/>
            </a:endParaRPr>
          </a:p>
        </p:txBody>
      </p:sp>
      <p:sp>
        <p:nvSpPr>
          <p:cNvPr id="23" name="Rectangle 33"/>
          <p:cNvSpPr txBox="1">
            <a:spLocks noChangeArrowheads="1"/>
          </p:cNvSpPr>
          <p:nvPr/>
        </p:nvSpPr>
        <p:spPr bwMode="auto">
          <a:xfrm>
            <a:off x="6222432" y="44624"/>
            <a:ext cx="2814064" cy="350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2018</a:t>
            </a:r>
            <a:r>
              <a:rPr kumimoji="1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Online</a:t>
            </a:r>
            <a:r>
              <a:rPr kumimoji="1" lang="en-US" altLang="ko-KR" sz="1100" b="1" i="0" u="none" strike="noStrike" kern="0" cap="none" spc="0" normalizeH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Training</a:t>
            </a:r>
            <a:r>
              <a:rPr kumimoji="1" lang="ko-KR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1100" kern="0" dirty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100" kern="0" dirty="0" smtClean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/3</a:t>
            </a: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515F7B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301195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81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3" y="569913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2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3913" y="582613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3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" y="3700463"/>
            <a:ext cx="432117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4" name="그림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1688" y="3697288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7" descr="Light horizontal">
            <a:extLst>
              <a:ext uri="{FF2B5EF4-FFF2-40B4-BE49-F238E27FC236}">
                <a16:creationId xmlns:a16="http://schemas.microsoft.com/office/drawing/2014/main" id="{FCE292CD-F67E-4D21-83CC-EE7A8F9B90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6" name="Rectangle 17" descr="Light horizontal"/>
          <p:cNvSpPr>
            <a:spLocks noChangeArrowheads="1"/>
          </p:cNvSpPr>
          <p:nvPr/>
        </p:nvSpPr>
        <p:spPr bwMode="auto">
          <a:xfrm>
            <a:off x="0" y="-28575"/>
            <a:ext cx="9144000" cy="504825"/>
          </a:xfrm>
          <a:prstGeom prst="rect">
            <a:avLst/>
          </a:prstGeom>
          <a:solidFill>
            <a:srgbClr val="815609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0" y="66675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전시자료</a:t>
            </a:r>
            <a:r>
              <a:rPr kumimoji="1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 검토</a:t>
            </a:r>
          </a:p>
        </p:txBody>
      </p:sp>
      <p:sp>
        <p:nvSpPr>
          <p:cNvPr id="19" name="Rectangle 17" descr="Light horizontal">
            <a:extLst>
              <a:ext uri="{FF2B5EF4-FFF2-40B4-BE49-F238E27FC236}">
                <a16:creationId xmlns:a16="http://schemas.microsoft.com/office/drawing/2014/main" id="{C3736514-87D0-466A-91C0-E77D17B46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1" name="Rectangle 17" descr="Light horizontal"/>
          <p:cNvSpPr>
            <a:spLocks noChangeArrowheads="1"/>
          </p:cNvSpPr>
          <p:nvPr/>
        </p:nvSpPr>
        <p:spPr bwMode="auto">
          <a:xfrm>
            <a:off x="0" y="-27384"/>
            <a:ext cx="9144000" cy="504825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/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0" y="44624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vl="0">
              <a:spcBef>
                <a:spcPct val="50000"/>
              </a:spcBef>
              <a:buClrTx/>
              <a:buSzTx/>
              <a:buNone/>
              <a:defRPr/>
            </a:pPr>
            <a:r>
              <a:rPr lang="en-US" altLang="ko-KR" sz="1600" b="1" dirty="0">
                <a:solidFill>
                  <a:srgbClr val="000000"/>
                </a:solidFill>
                <a:latin typeface="+mn-lt"/>
                <a:ea typeface="HY헤드라인M" panose="02030600000101010101" pitchFamily="18" charset="-127"/>
              </a:rPr>
              <a:t>Tour of the facility, observation of classes</a:t>
            </a:r>
            <a:endParaRPr kumimoji="1" lang="ko-KR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HY헤드라인M" panose="02030600000101010101" pitchFamily="18" charset="-127"/>
            </a:endParaRPr>
          </a:p>
        </p:txBody>
      </p:sp>
      <p:sp>
        <p:nvSpPr>
          <p:cNvPr id="23" name="Rectangle 33"/>
          <p:cNvSpPr txBox="1">
            <a:spLocks noChangeArrowheads="1"/>
          </p:cNvSpPr>
          <p:nvPr/>
        </p:nvSpPr>
        <p:spPr bwMode="auto">
          <a:xfrm>
            <a:off x="6222432" y="44624"/>
            <a:ext cx="2814064" cy="350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2018</a:t>
            </a:r>
            <a:r>
              <a:rPr kumimoji="1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Online</a:t>
            </a:r>
            <a:r>
              <a:rPr kumimoji="1" lang="en-US" altLang="ko-KR" sz="1100" b="1" i="0" u="none" strike="noStrike" kern="0" cap="none" spc="0" normalizeH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Training</a:t>
            </a:r>
            <a:r>
              <a:rPr kumimoji="1" lang="ko-KR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1100" kern="0" dirty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100" kern="0" dirty="0" smtClean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/3</a:t>
            </a: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515F7B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1419153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9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3" y="582613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0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582613"/>
            <a:ext cx="431958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1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3708400"/>
            <a:ext cx="432117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2" name="그림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3725863"/>
            <a:ext cx="431958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7" descr="Light horizontal">
            <a:extLst>
              <a:ext uri="{FF2B5EF4-FFF2-40B4-BE49-F238E27FC236}">
                <a16:creationId xmlns:a16="http://schemas.microsoft.com/office/drawing/2014/main" id="{FCE292CD-F67E-4D21-83CC-EE7A8F9B90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4" name="Rectangle 17" descr="Light horizontal"/>
          <p:cNvSpPr>
            <a:spLocks noChangeArrowheads="1"/>
          </p:cNvSpPr>
          <p:nvPr/>
        </p:nvSpPr>
        <p:spPr bwMode="auto">
          <a:xfrm>
            <a:off x="0" y="-28575"/>
            <a:ext cx="9144000" cy="504825"/>
          </a:xfrm>
          <a:prstGeom prst="rect">
            <a:avLst/>
          </a:prstGeom>
          <a:solidFill>
            <a:srgbClr val="815609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0" y="66675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전시자료</a:t>
            </a:r>
            <a:r>
              <a:rPr kumimoji="1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 검토</a:t>
            </a:r>
          </a:p>
        </p:txBody>
      </p:sp>
      <p:sp>
        <p:nvSpPr>
          <p:cNvPr id="18" name="Rectangle 17" descr="Light horizontal">
            <a:extLst>
              <a:ext uri="{FF2B5EF4-FFF2-40B4-BE49-F238E27FC236}">
                <a16:creationId xmlns:a16="http://schemas.microsoft.com/office/drawing/2014/main" id="{C3736514-87D0-466A-91C0-E77D17B46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9" name="Rectangle 17" descr="Light horizontal"/>
          <p:cNvSpPr>
            <a:spLocks noChangeArrowheads="1"/>
          </p:cNvSpPr>
          <p:nvPr/>
        </p:nvSpPr>
        <p:spPr bwMode="auto">
          <a:xfrm>
            <a:off x="0" y="-27384"/>
            <a:ext cx="9144000" cy="504825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/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0" y="44624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vl="0">
              <a:spcBef>
                <a:spcPct val="50000"/>
              </a:spcBef>
              <a:buClrTx/>
              <a:buSzTx/>
              <a:buNone/>
              <a:defRPr/>
            </a:pPr>
            <a:r>
              <a:rPr lang="en-US" altLang="ko-KR" sz="1600" b="1" dirty="0">
                <a:solidFill>
                  <a:srgbClr val="000000"/>
                </a:solidFill>
                <a:latin typeface="+mn-lt"/>
                <a:ea typeface="HY헤드라인M" panose="02030600000101010101" pitchFamily="18" charset="-127"/>
              </a:rPr>
              <a:t>Tour of the </a:t>
            </a:r>
            <a:r>
              <a:rPr lang="en-US" altLang="ko-KR" sz="1600" b="1" dirty="0" smtClean="0">
                <a:solidFill>
                  <a:srgbClr val="000000"/>
                </a:solidFill>
                <a:latin typeface="+mn-lt"/>
                <a:ea typeface="HY헤드라인M" panose="02030600000101010101" pitchFamily="18" charset="-127"/>
              </a:rPr>
              <a:t>facility</a:t>
            </a:r>
            <a:r>
              <a:rPr lang="en-US" altLang="ko-KR" sz="1600" b="1" dirty="0">
                <a:solidFill>
                  <a:srgbClr val="000000"/>
                </a:solidFill>
                <a:latin typeface="+mn-lt"/>
                <a:ea typeface="HY헤드라인M" panose="02030600000101010101" pitchFamily="18" charset="-127"/>
              </a:rPr>
              <a:t> </a:t>
            </a:r>
            <a:r>
              <a:rPr lang="en-US" altLang="ko-KR" sz="1600" b="1" dirty="0" smtClean="0">
                <a:solidFill>
                  <a:srgbClr val="000000"/>
                </a:solidFill>
                <a:latin typeface="+mn-lt"/>
                <a:ea typeface="HY헤드라인M" panose="02030600000101010101" pitchFamily="18" charset="-127"/>
              </a:rPr>
              <a:t>- Libraries</a:t>
            </a:r>
            <a:endParaRPr kumimoji="1" lang="ko-KR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HY헤드라인M" panose="02030600000101010101" pitchFamily="18" charset="-127"/>
            </a:endParaRPr>
          </a:p>
        </p:txBody>
      </p:sp>
      <p:sp>
        <p:nvSpPr>
          <p:cNvPr id="22" name="Rectangle 33"/>
          <p:cNvSpPr txBox="1">
            <a:spLocks noChangeArrowheads="1"/>
          </p:cNvSpPr>
          <p:nvPr/>
        </p:nvSpPr>
        <p:spPr bwMode="auto">
          <a:xfrm>
            <a:off x="6222432" y="44624"/>
            <a:ext cx="2814064" cy="350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2018</a:t>
            </a:r>
            <a:r>
              <a:rPr kumimoji="1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Online</a:t>
            </a:r>
            <a:r>
              <a:rPr kumimoji="1" lang="en-US" altLang="ko-KR" sz="1100" b="1" i="0" u="none" strike="noStrike" kern="0" cap="none" spc="0" normalizeH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Training</a:t>
            </a:r>
            <a:r>
              <a:rPr kumimoji="1" lang="ko-KR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1100" kern="0" dirty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100" kern="0" dirty="0" smtClean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/3</a:t>
            </a: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515F7B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21393339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3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8" y="571500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4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558800"/>
            <a:ext cx="431958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5" name="그림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50" y="3716338"/>
            <a:ext cx="431958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6" name="그림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3913" y="3724275"/>
            <a:ext cx="432117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7" descr="Light horizontal">
            <a:extLst>
              <a:ext uri="{FF2B5EF4-FFF2-40B4-BE49-F238E27FC236}">
                <a16:creationId xmlns:a16="http://schemas.microsoft.com/office/drawing/2014/main" id="{FCE292CD-F67E-4D21-83CC-EE7A8F9B90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6" name="Rectangle 17" descr="Light horizontal"/>
          <p:cNvSpPr>
            <a:spLocks noChangeArrowheads="1"/>
          </p:cNvSpPr>
          <p:nvPr/>
        </p:nvSpPr>
        <p:spPr bwMode="auto">
          <a:xfrm>
            <a:off x="0" y="-28575"/>
            <a:ext cx="9144000" cy="504825"/>
          </a:xfrm>
          <a:prstGeom prst="rect">
            <a:avLst/>
          </a:prstGeom>
          <a:solidFill>
            <a:srgbClr val="815609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0" y="66675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전시자료</a:t>
            </a:r>
            <a:r>
              <a:rPr kumimoji="1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 검토</a:t>
            </a:r>
          </a:p>
        </p:txBody>
      </p:sp>
      <p:sp>
        <p:nvSpPr>
          <p:cNvPr id="18" name="Rectangle 17" descr="Light horizontal">
            <a:extLst>
              <a:ext uri="{FF2B5EF4-FFF2-40B4-BE49-F238E27FC236}">
                <a16:creationId xmlns:a16="http://schemas.microsoft.com/office/drawing/2014/main" id="{C3736514-87D0-466A-91C0-E77D17B46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9" name="Rectangle 17" descr="Light horizontal"/>
          <p:cNvSpPr>
            <a:spLocks noChangeArrowheads="1"/>
          </p:cNvSpPr>
          <p:nvPr/>
        </p:nvSpPr>
        <p:spPr bwMode="auto">
          <a:xfrm>
            <a:off x="0" y="-27384"/>
            <a:ext cx="9144000" cy="504825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/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0" y="44624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vl="0">
              <a:spcBef>
                <a:spcPct val="50000"/>
              </a:spcBef>
              <a:buClrTx/>
              <a:buSzTx/>
              <a:buNone/>
              <a:defRPr/>
            </a:pPr>
            <a:r>
              <a:rPr lang="en-US" altLang="ko-KR" sz="1600" b="1" dirty="0">
                <a:solidFill>
                  <a:srgbClr val="000000"/>
                </a:solidFill>
                <a:latin typeface="+mn-lt"/>
                <a:ea typeface="HY헤드라인M" panose="02030600000101010101" pitchFamily="18" charset="-127"/>
              </a:rPr>
              <a:t>Tour of the </a:t>
            </a:r>
            <a:r>
              <a:rPr lang="en-US" altLang="ko-KR" sz="1600" b="1" dirty="0" smtClean="0">
                <a:solidFill>
                  <a:srgbClr val="000000"/>
                </a:solidFill>
                <a:latin typeface="+mn-lt"/>
                <a:ea typeface="HY헤드라인M" panose="02030600000101010101" pitchFamily="18" charset="-127"/>
              </a:rPr>
              <a:t>facility</a:t>
            </a:r>
            <a:r>
              <a:rPr lang="en-US" altLang="ko-KR" sz="1600" b="1" dirty="0">
                <a:solidFill>
                  <a:srgbClr val="000000"/>
                </a:solidFill>
                <a:latin typeface="+mn-lt"/>
                <a:ea typeface="HY헤드라인M" panose="02030600000101010101" pitchFamily="18" charset="-127"/>
              </a:rPr>
              <a:t> </a:t>
            </a:r>
            <a:r>
              <a:rPr lang="en-US" altLang="ko-KR" sz="1600" b="1" dirty="0" smtClean="0">
                <a:solidFill>
                  <a:srgbClr val="000000"/>
                </a:solidFill>
                <a:latin typeface="+mn-lt"/>
                <a:ea typeface="HY헤드라인M" panose="02030600000101010101" pitchFamily="18" charset="-127"/>
              </a:rPr>
              <a:t>- Various</a:t>
            </a:r>
            <a:endParaRPr kumimoji="1" lang="ko-KR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HY헤드라인M" panose="02030600000101010101" pitchFamily="18" charset="-127"/>
            </a:endParaRPr>
          </a:p>
        </p:txBody>
      </p:sp>
      <p:sp>
        <p:nvSpPr>
          <p:cNvPr id="22" name="Rectangle 33"/>
          <p:cNvSpPr txBox="1">
            <a:spLocks noChangeArrowheads="1"/>
          </p:cNvSpPr>
          <p:nvPr/>
        </p:nvSpPr>
        <p:spPr bwMode="auto">
          <a:xfrm>
            <a:off x="6222432" y="44624"/>
            <a:ext cx="2814064" cy="350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2018</a:t>
            </a:r>
            <a:r>
              <a:rPr kumimoji="1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Online</a:t>
            </a:r>
            <a:r>
              <a:rPr kumimoji="1" lang="en-US" altLang="ko-KR" sz="1100" b="1" i="0" u="none" strike="noStrike" kern="0" cap="none" spc="0" normalizeH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Training</a:t>
            </a:r>
            <a:r>
              <a:rPr kumimoji="1" lang="ko-KR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1100" kern="0" dirty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100" kern="0" dirty="0" smtClean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/3</a:t>
            </a: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515F7B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92822868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Group 563">
            <a:extLst>
              <a:ext uri="{FF2B5EF4-FFF2-40B4-BE49-F238E27FC236}">
                <a16:creationId xmlns:a16="http://schemas.microsoft.com/office/drawing/2014/main" id="{65BE1D6A-DD58-40AC-9343-03D9B3341D6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5727691"/>
              </p:ext>
            </p:extLst>
          </p:nvPr>
        </p:nvGraphicFramePr>
        <p:xfrm>
          <a:off x="760413" y="1041400"/>
          <a:ext cx="7772400" cy="4918876"/>
        </p:xfrm>
        <a:graphic>
          <a:graphicData uri="http://schemas.openxmlformats.org/drawingml/2006/table">
            <a:tbl>
              <a:tblPr/>
              <a:tblGrid>
                <a:gridCol w="288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743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478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27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414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2396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0976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2001" marB="72001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Agenda</a:t>
                      </a:r>
                      <a:endParaRPr kumimoji="1" lang="ko-KR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Key Contents</a:t>
                      </a:r>
                      <a:endParaRPr kumimoji="1" lang="ko-KR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342900" marR="0" lvl="0" indent="-34290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Participant</a:t>
                      </a:r>
                    </a:p>
                    <a:p>
                      <a:pPr marL="342900" marR="0" lvl="0" indent="-34290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(Excluding Team Members)</a:t>
                      </a:r>
                      <a:endParaRPr kumimoji="1" lang="ko-KR" altLang="en-US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Venue</a:t>
                      </a:r>
                      <a:endParaRPr kumimoji="1" lang="ko-KR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1642">
                <a:tc rowSpan="11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2001" marB="72001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7:30 - 8:30 </a:t>
                      </a: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Breakfast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Hotel</a:t>
                      </a:r>
                      <a:endParaRPr kumimoji="1" lang="en-US" altLang="ko-KR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164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8:30 -</a:t>
                      </a: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Move to campus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164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9:00 - 9:30 </a:t>
                      </a: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meeting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Discuss agenda &amp; etc.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room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54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9:30 - 12:00 </a:t>
                      </a: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Review of exhibit</a:t>
                      </a:r>
                      <a:endParaRPr kumimoji="1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room</a:t>
                      </a:r>
                      <a:r>
                        <a:rPr kumimoji="1" lang="ko-KR" alt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1164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12:00 - 13:00 </a:t>
                      </a: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lunch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Program students, if needed</a:t>
                      </a:r>
                      <a:endParaRPr kumimoji="1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Within University</a:t>
                      </a:r>
                      <a:r>
                        <a:rPr kumimoji="1" lang="ko-KR" alt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92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13:00 - 14:30 </a:t>
                      </a: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Meeting with program faculty members</a:t>
                      </a:r>
                      <a:endParaRPr kumimoji="1" lang="ko-KR" altLang="en-US" sz="11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Confirm questionable areas and items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Program faculty members</a:t>
                      </a:r>
                      <a:endParaRPr kumimoji="1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room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92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14:30 - 18:30 </a:t>
                      </a: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Review of exhibits, work on VTR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Work on first draft of VTR (individually)</a:t>
                      </a:r>
                      <a:r>
                        <a:rPr kumimoji="1" lang="ko-KR" alt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room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70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18:30 - 19:30 </a:t>
                      </a: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meeting over dinner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room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7928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19:30 - ?</a:t>
                      </a: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Finalize VTR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Exclude observers if needed</a:t>
                      </a:r>
                      <a:endParaRPr kumimoji="1" lang="en-US" altLang="ko-KR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room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444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Finalize Confidential Recommendation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Exclude observers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room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476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?</a:t>
                      </a: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Move to hotel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2001" marB="7200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6" name="Rectangle 17" descr="Light horizontal">
            <a:extLst>
              <a:ext uri="{FF2B5EF4-FFF2-40B4-BE49-F238E27FC236}">
                <a16:creationId xmlns:a16="http://schemas.microsoft.com/office/drawing/2014/main" id="{C3736514-87D0-466A-91C0-E77D17B46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7" name="Rectangle 17" descr="Light horizontal"/>
          <p:cNvSpPr>
            <a:spLocks noChangeArrowheads="1"/>
          </p:cNvSpPr>
          <p:nvPr/>
        </p:nvSpPr>
        <p:spPr bwMode="auto">
          <a:xfrm>
            <a:off x="0" y="-27384"/>
            <a:ext cx="9144000" cy="504825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/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0" y="44624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HY헤드라인M" panose="02030600000101010101" pitchFamily="18" charset="-127"/>
                <a:cs typeface="+mn-cs"/>
              </a:rPr>
              <a:t>Typical Site Visit Agenda – Day 3, </a:t>
            </a:r>
            <a:r>
              <a:rPr lang="en-US" altLang="ko-KR" sz="2000" b="1" noProof="0" dirty="0" smtClean="0">
                <a:solidFill>
                  <a:srgbClr val="000000"/>
                </a:solidFill>
                <a:latin typeface="맑은 고딕"/>
                <a:ea typeface="HY헤드라인M" panose="02030600000101010101" pitchFamily="18" charset="-127"/>
              </a:rPr>
              <a:t>Tues</a:t>
            </a:r>
            <a:r>
              <a:rPr kumimoji="1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HY헤드라인M" panose="02030600000101010101" pitchFamily="18" charset="-127"/>
                <a:cs typeface="+mn-cs"/>
              </a:rPr>
              <a:t>day</a:t>
            </a:r>
            <a:endParaRPr kumimoji="1" lang="ko-KR" altLang="en-US" sz="20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/>
              <a:ea typeface="HY헤드라인M" panose="02030600000101010101" pitchFamily="18" charset="-127"/>
              <a:cs typeface="+mn-cs"/>
            </a:endParaRPr>
          </a:p>
        </p:txBody>
      </p:sp>
      <p:sp>
        <p:nvSpPr>
          <p:cNvPr id="11" name="Rectangle 33"/>
          <p:cNvSpPr txBox="1">
            <a:spLocks noChangeArrowheads="1"/>
          </p:cNvSpPr>
          <p:nvPr/>
        </p:nvSpPr>
        <p:spPr bwMode="auto">
          <a:xfrm>
            <a:off x="6222432" y="44624"/>
            <a:ext cx="2814064" cy="350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2018</a:t>
            </a:r>
            <a:r>
              <a:rPr kumimoji="1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Online Training</a:t>
            </a:r>
            <a:r>
              <a:rPr kumimoji="1" lang="ko-KR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kumimoji="1" lang="en-US" altLang="ko-KR" sz="1100" b="1" i="0" u="none" strike="noStrike" kern="0" cap="none" spc="0" normalizeH="0" baseline="0" noProof="0" dirty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3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/3</a:t>
            </a: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515F7B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4643209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7" descr="Light horizontal">
            <a:extLst>
              <a:ext uri="{FF2B5EF4-FFF2-40B4-BE49-F238E27FC236}">
                <a16:creationId xmlns:a16="http://schemas.microsoft.com/office/drawing/2014/main" id="{6A64B5F5-4903-4F90-9F10-EFF08DC3BA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34819" name="Rectangle 17" descr="Light horizontal"/>
          <p:cNvSpPr>
            <a:spLocks noChangeArrowheads="1"/>
          </p:cNvSpPr>
          <p:nvPr/>
        </p:nvSpPr>
        <p:spPr bwMode="auto">
          <a:xfrm>
            <a:off x="0" y="-28575"/>
            <a:ext cx="9144000" cy="504825"/>
          </a:xfrm>
          <a:prstGeom prst="rect">
            <a:avLst/>
          </a:prstGeom>
          <a:solidFill>
            <a:srgbClr val="815609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34820" name="Text Box 6"/>
          <p:cNvSpPr txBox="1">
            <a:spLocks noChangeArrowheads="1"/>
          </p:cNvSpPr>
          <p:nvPr/>
        </p:nvSpPr>
        <p:spPr bwMode="auto">
          <a:xfrm>
            <a:off x="0" y="66675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실사팀보고서 개별 초고 작성</a:t>
            </a:r>
          </a:p>
        </p:txBody>
      </p:sp>
      <p:pic>
        <p:nvPicPr>
          <p:cNvPr id="34825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63" y="582613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6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571500"/>
            <a:ext cx="432117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7" name="그림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3717925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8" name="그림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702050"/>
            <a:ext cx="432117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7" descr="Light horizontal">
            <a:extLst>
              <a:ext uri="{FF2B5EF4-FFF2-40B4-BE49-F238E27FC236}">
                <a16:creationId xmlns:a16="http://schemas.microsoft.com/office/drawing/2014/main" id="{FCE292CD-F67E-4D21-83CC-EE7A8F9B90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6" name="Rectangle 17" descr="Light horizontal"/>
          <p:cNvSpPr>
            <a:spLocks noChangeArrowheads="1"/>
          </p:cNvSpPr>
          <p:nvPr/>
        </p:nvSpPr>
        <p:spPr bwMode="auto">
          <a:xfrm>
            <a:off x="0" y="-28575"/>
            <a:ext cx="9144000" cy="504825"/>
          </a:xfrm>
          <a:prstGeom prst="rect">
            <a:avLst/>
          </a:prstGeom>
          <a:solidFill>
            <a:srgbClr val="815609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0" y="66675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전시자료</a:t>
            </a:r>
            <a:r>
              <a:rPr kumimoji="1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 검토</a:t>
            </a:r>
          </a:p>
        </p:txBody>
      </p:sp>
      <p:sp>
        <p:nvSpPr>
          <p:cNvPr id="19" name="Rectangle 17" descr="Light horizontal">
            <a:extLst>
              <a:ext uri="{FF2B5EF4-FFF2-40B4-BE49-F238E27FC236}">
                <a16:creationId xmlns:a16="http://schemas.microsoft.com/office/drawing/2014/main" id="{C3736514-87D0-466A-91C0-E77D17B46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1" name="Rectangle 17" descr="Light horizontal"/>
          <p:cNvSpPr>
            <a:spLocks noChangeArrowheads="1"/>
          </p:cNvSpPr>
          <p:nvPr/>
        </p:nvSpPr>
        <p:spPr bwMode="auto">
          <a:xfrm>
            <a:off x="0" y="-27384"/>
            <a:ext cx="9144000" cy="504825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/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0" y="44624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vl="0">
              <a:spcBef>
                <a:spcPct val="50000"/>
              </a:spcBef>
              <a:buClrTx/>
              <a:buSzTx/>
              <a:buNone/>
              <a:defRPr/>
            </a:pPr>
            <a:r>
              <a:rPr lang="en-US" altLang="ko-KR" sz="1600" b="1" dirty="0" smtClean="0">
                <a:solidFill>
                  <a:srgbClr val="000000"/>
                </a:solidFill>
                <a:latin typeface="+mn-lt"/>
                <a:ea typeface="HY헤드라인M" panose="02030600000101010101" pitchFamily="18" charset="-127"/>
              </a:rPr>
              <a:t>Review of exhibits &amp; work on first draft of VTR</a:t>
            </a:r>
            <a:endParaRPr kumimoji="1" lang="ko-KR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HY헤드라인M" panose="02030600000101010101" pitchFamily="18" charset="-127"/>
            </a:endParaRPr>
          </a:p>
        </p:txBody>
      </p:sp>
      <p:sp>
        <p:nvSpPr>
          <p:cNvPr id="23" name="Rectangle 33"/>
          <p:cNvSpPr txBox="1">
            <a:spLocks noChangeArrowheads="1"/>
          </p:cNvSpPr>
          <p:nvPr/>
        </p:nvSpPr>
        <p:spPr bwMode="auto">
          <a:xfrm>
            <a:off x="6222432" y="44624"/>
            <a:ext cx="2814064" cy="350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2018</a:t>
            </a:r>
            <a:r>
              <a:rPr kumimoji="1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Online</a:t>
            </a:r>
            <a:r>
              <a:rPr kumimoji="1" lang="en-US" altLang="ko-KR" sz="1100" b="1" i="0" u="none" strike="noStrike" kern="0" cap="none" spc="0" normalizeH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Training</a:t>
            </a:r>
            <a:r>
              <a:rPr kumimoji="1" lang="ko-KR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1100" kern="0" dirty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100" kern="0" dirty="0" smtClean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/3</a:t>
            </a: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515F7B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90894670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7" descr="Light horizontal">
            <a:extLst>
              <a:ext uri="{FF2B5EF4-FFF2-40B4-BE49-F238E27FC236}">
                <a16:creationId xmlns:a16="http://schemas.microsoft.com/office/drawing/2014/main" id="{6AEC7D5C-FF4D-49FE-BB3E-27738CA075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36867" name="Rectangle 17" descr="Light horizontal"/>
          <p:cNvSpPr>
            <a:spLocks noChangeArrowheads="1"/>
          </p:cNvSpPr>
          <p:nvPr/>
        </p:nvSpPr>
        <p:spPr bwMode="auto">
          <a:xfrm>
            <a:off x="0" y="-28575"/>
            <a:ext cx="9144000" cy="504825"/>
          </a:xfrm>
          <a:prstGeom prst="rect">
            <a:avLst/>
          </a:prstGeom>
          <a:solidFill>
            <a:srgbClr val="815609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36868" name="Text Box 6"/>
          <p:cNvSpPr txBox="1">
            <a:spLocks noChangeArrowheads="1"/>
          </p:cNvSpPr>
          <p:nvPr/>
        </p:nvSpPr>
        <p:spPr bwMode="auto">
          <a:xfrm>
            <a:off x="0" y="66675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교수진과 실사진행 회의</a:t>
            </a:r>
            <a:r>
              <a:rPr kumimoji="1" lang="en-US" altLang="ko-KR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(</a:t>
            </a:r>
            <a:r>
              <a:rPr kumimoji="1" lang="ko-KR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질의 응답</a:t>
            </a:r>
            <a:r>
              <a:rPr kumimoji="1" lang="en-US" altLang="ko-KR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)</a:t>
            </a: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D8A3858-4B61-4D5D-8D5F-EC39EBA220D5}"/>
              </a:ext>
            </a:extLst>
          </p:cNvPr>
          <p:cNvSpPr txBox="1"/>
          <p:nvPr/>
        </p:nvSpPr>
        <p:spPr>
          <a:xfrm>
            <a:off x="160338" y="3462338"/>
            <a:ext cx="4321175" cy="292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2D2D8A"/>
                </a:solidFill>
                <a:effectLst/>
                <a:uLnTx/>
                <a:uFillTx/>
                <a:latin typeface="휴먼모음T" pitchFamily="18" charset="-127"/>
                <a:ea typeface="휴먼모음T" pitchFamily="18" charset="-127"/>
                <a:cs typeface="+mn-cs"/>
              </a:rPr>
              <a:t>세종대학교 인증실사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AEFC75C-C0A3-46C9-8070-03B2DFB41D80}"/>
              </a:ext>
            </a:extLst>
          </p:cNvPr>
          <p:cNvSpPr txBox="1"/>
          <p:nvPr/>
        </p:nvSpPr>
        <p:spPr>
          <a:xfrm>
            <a:off x="150813" y="6583363"/>
            <a:ext cx="4321175" cy="292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2D2D8A"/>
                </a:solidFill>
                <a:effectLst/>
                <a:uLnTx/>
                <a:uFillTx/>
                <a:latin typeface="휴먼모음T" pitchFamily="18" charset="-127"/>
                <a:ea typeface="휴먼모음T" pitchFamily="18" charset="-127"/>
                <a:cs typeface="+mn-cs"/>
              </a:rPr>
              <a:t>아주대학교 인증실사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629CA88-0748-40B8-BFD6-45EDEE2A59A9}"/>
              </a:ext>
            </a:extLst>
          </p:cNvPr>
          <p:cNvSpPr txBox="1"/>
          <p:nvPr/>
        </p:nvSpPr>
        <p:spPr>
          <a:xfrm>
            <a:off x="4624388" y="6583363"/>
            <a:ext cx="4321175" cy="292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300" b="1" i="0" u="none" strike="noStrike" kern="1200" cap="none" spc="0" normalizeH="0" baseline="0" noProof="0">
                <a:ln>
                  <a:noFill/>
                </a:ln>
                <a:solidFill>
                  <a:srgbClr val="2D2D8A"/>
                </a:solidFill>
                <a:effectLst/>
                <a:uLnTx/>
                <a:uFillTx/>
                <a:latin typeface="휴먼모음T" pitchFamily="18" charset="-127"/>
                <a:ea typeface="휴먼모음T" pitchFamily="18" charset="-127"/>
                <a:cs typeface="+mn-cs"/>
              </a:rPr>
              <a:t>부산대학교 </a:t>
            </a:r>
            <a:r>
              <a: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2D2D8A"/>
                </a:solidFill>
                <a:effectLst/>
                <a:uLnTx/>
                <a:uFillTx/>
                <a:latin typeface="휴먼모음T" pitchFamily="18" charset="-127"/>
                <a:ea typeface="휴먼모음T" pitchFamily="18" charset="-127"/>
                <a:cs typeface="+mn-cs"/>
              </a:rPr>
              <a:t>인증실사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65D683C-63FC-465C-8C35-8FB9BEF2EBD5}"/>
              </a:ext>
            </a:extLst>
          </p:cNvPr>
          <p:cNvSpPr txBox="1"/>
          <p:nvPr/>
        </p:nvSpPr>
        <p:spPr>
          <a:xfrm>
            <a:off x="4643438" y="3451225"/>
            <a:ext cx="4321175" cy="292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300" b="1" i="0" u="none" strike="noStrike" kern="1200" cap="none" spc="0" normalizeH="0" baseline="0" noProof="0" dirty="0">
                <a:ln>
                  <a:noFill/>
                </a:ln>
                <a:solidFill>
                  <a:srgbClr val="2D2D8A"/>
                </a:solidFill>
                <a:effectLst/>
                <a:uLnTx/>
                <a:uFillTx/>
                <a:latin typeface="휴먼모음T" pitchFamily="18" charset="-127"/>
                <a:ea typeface="휴먼모음T" pitchFamily="18" charset="-127"/>
                <a:cs typeface="+mn-cs"/>
              </a:rPr>
              <a:t>국민대학교 인증실사</a:t>
            </a:r>
          </a:p>
        </p:txBody>
      </p:sp>
      <p:pic>
        <p:nvPicPr>
          <p:cNvPr id="36873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92138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4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1850" y="592138"/>
            <a:ext cx="431958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5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744913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6" name="그림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4388" y="3741738"/>
            <a:ext cx="4321175" cy="288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7" descr="Light horizontal">
            <a:extLst>
              <a:ext uri="{FF2B5EF4-FFF2-40B4-BE49-F238E27FC236}">
                <a16:creationId xmlns:a16="http://schemas.microsoft.com/office/drawing/2014/main" id="{6A64B5F5-4903-4F90-9F10-EFF08DC3BA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6" name="Rectangle 17" descr="Light horizontal"/>
          <p:cNvSpPr>
            <a:spLocks noChangeArrowheads="1"/>
          </p:cNvSpPr>
          <p:nvPr/>
        </p:nvSpPr>
        <p:spPr bwMode="auto">
          <a:xfrm>
            <a:off x="0" y="-28575"/>
            <a:ext cx="9144000" cy="504825"/>
          </a:xfrm>
          <a:prstGeom prst="rect">
            <a:avLst/>
          </a:prstGeom>
          <a:solidFill>
            <a:srgbClr val="815609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0" y="66675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실사팀보고서 개별 초고 작성</a:t>
            </a:r>
          </a:p>
        </p:txBody>
      </p:sp>
      <p:sp>
        <p:nvSpPr>
          <p:cNvPr id="19" name="Rectangle 17" descr="Light horizontal">
            <a:extLst>
              <a:ext uri="{FF2B5EF4-FFF2-40B4-BE49-F238E27FC236}">
                <a16:creationId xmlns:a16="http://schemas.microsoft.com/office/drawing/2014/main" id="{FCE292CD-F67E-4D21-83CC-EE7A8F9B90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1" name="Rectangle 17" descr="Light horizontal"/>
          <p:cNvSpPr>
            <a:spLocks noChangeArrowheads="1"/>
          </p:cNvSpPr>
          <p:nvPr/>
        </p:nvSpPr>
        <p:spPr bwMode="auto">
          <a:xfrm>
            <a:off x="0" y="-28575"/>
            <a:ext cx="9144000" cy="504825"/>
          </a:xfrm>
          <a:prstGeom prst="rect">
            <a:avLst/>
          </a:prstGeom>
          <a:solidFill>
            <a:srgbClr val="815609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0" y="66675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전시자료</a:t>
            </a:r>
            <a:r>
              <a:rPr kumimoji="1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 검토</a:t>
            </a:r>
          </a:p>
        </p:txBody>
      </p:sp>
      <p:sp>
        <p:nvSpPr>
          <p:cNvPr id="23" name="Rectangle 17" descr="Light horizontal">
            <a:extLst>
              <a:ext uri="{FF2B5EF4-FFF2-40B4-BE49-F238E27FC236}">
                <a16:creationId xmlns:a16="http://schemas.microsoft.com/office/drawing/2014/main" id="{C3736514-87D0-466A-91C0-E77D17B46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4" name="Rectangle 17" descr="Light horizontal"/>
          <p:cNvSpPr>
            <a:spLocks noChangeArrowheads="1"/>
          </p:cNvSpPr>
          <p:nvPr/>
        </p:nvSpPr>
        <p:spPr bwMode="auto">
          <a:xfrm>
            <a:off x="0" y="-27384"/>
            <a:ext cx="9144000" cy="504825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/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5" name="Text Box 6"/>
          <p:cNvSpPr txBox="1">
            <a:spLocks noChangeArrowheads="1"/>
          </p:cNvSpPr>
          <p:nvPr/>
        </p:nvSpPr>
        <p:spPr bwMode="auto">
          <a:xfrm>
            <a:off x="0" y="44624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vl="0">
              <a:spcBef>
                <a:spcPct val="50000"/>
              </a:spcBef>
              <a:buClrTx/>
              <a:buSzTx/>
              <a:buNone/>
              <a:defRPr/>
            </a:pPr>
            <a:r>
              <a:rPr lang="en-US" altLang="ko-KR" sz="1600" b="1" dirty="0">
                <a:solidFill>
                  <a:srgbClr val="000000"/>
                </a:solidFill>
                <a:latin typeface="+mn-lt"/>
                <a:ea typeface="HY헤드라인M" panose="02030600000101010101" pitchFamily="18" charset="-127"/>
              </a:rPr>
              <a:t>Meeting with program faculty members</a:t>
            </a:r>
            <a:endParaRPr kumimoji="1" lang="ko-KR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HY헤드라인M" panose="02030600000101010101" pitchFamily="18" charset="-127"/>
            </a:endParaRPr>
          </a:p>
        </p:txBody>
      </p:sp>
      <p:sp>
        <p:nvSpPr>
          <p:cNvPr id="26" name="Rectangle 33"/>
          <p:cNvSpPr txBox="1">
            <a:spLocks noChangeArrowheads="1"/>
          </p:cNvSpPr>
          <p:nvPr/>
        </p:nvSpPr>
        <p:spPr bwMode="auto">
          <a:xfrm>
            <a:off x="6222432" y="44624"/>
            <a:ext cx="2814064" cy="350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2018</a:t>
            </a:r>
            <a:r>
              <a:rPr kumimoji="1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Online</a:t>
            </a:r>
            <a:r>
              <a:rPr kumimoji="1" lang="en-US" altLang="ko-KR" sz="1100" b="1" i="0" u="none" strike="noStrike" kern="0" cap="none" spc="0" normalizeH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Training</a:t>
            </a:r>
            <a:r>
              <a:rPr kumimoji="1" lang="ko-KR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1100" kern="0" dirty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100" kern="0" dirty="0" smtClean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/3</a:t>
            </a: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515F7B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4023740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21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571500"/>
            <a:ext cx="431958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2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571500"/>
            <a:ext cx="431958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3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50" y="3703638"/>
            <a:ext cx="432117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24" name="그림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703638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Rectangle 17" descr="Light horizontal">
            <a:extLst>
              <a:ext uri="{FF2B5EF4-FFF2-40B4-BE49-F238E27FC236}">
                <a16:creationId xmlns:a16="http://schemas.microsoft.com/office/drawing/2014/main" id="{6AEC7D5C-FF4D-49FE-BB3E-27738CA075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31" name="Rectangle 17" descr="Light horizontal"/>
          <p:cNvSpPr>
            <a:spLocks noChangeArrowheads="1"/>
          </p:cNvSpPr>
          <p:nvPr/>
        </p:nvSpPr>
        <p:spPr bwMode="auto">
          <a:xfrm>
            <a:off x="0" y="-28575"/>
            <a:ext cx="9144000" cy="504825"/>
          </a:xfrm>
          <a:prstGeom prst="rect">
            <a:avLst/>
          </a:prstGeom>
          <a:solidFill>
            <a:srgbClr val="815609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32" name="Text Box 6"/>
          <p:cNvSpPr txBox="1">
            <a:spLocks noChangeArrowheads="1"/>
          </p:cNvSpPr>
          <p:nvPr/>
        </p:nvSpPr>
        <p:spPr bwMode="auto">
          <a:xfrm>
            <a:off x="0" y="66675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교수진과 실사진행 회의</a:t>
            </a:r>
            <a:r>
              <a:rPr kumimoji="1" lang="en-US" altLang="ko-KR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(</a:t>
            </a:r>
            <a:r>
              <a:rPr kumimoji="1" lang="ko-KR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질의 응답</a:t>
            </a:r>
            <a:r>
              <a:rPr kumimoji="1" lang="en-US" altLang="ko-KR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)</a:t>
            </a: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33" name="Rectangle 17" descr="Light horizontal">
            <a:extLst>
              <a:ext uri="{FF2B5EF4-FFF2-40B4-BE49-F238E27FC236}">
                <a16:creationId xmlns:a16="http://schemas.microsoft.com/office/drawing/2014/main" id="{6A64B5F5-4903-4F90-9F10-EFF08DC3BA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34" name="Rectangle 17" descr="Light horizontal"/>
          <p:cNvSpPr>
            <a:spLocks noChangeArrowheads="1"/>
          </p:cNvSpPr>
          <p:nvPr/>
        </p:nvSpPr>
        <p:spPr bwMode="auto">
          <a:xfrm>
            <a:off x="0" y="-28575"/>
            <a:ext cx="9144000" cy="504825"/>
          </a:xfrm>
          <a:prstGeom prst="rect">
            <a:avLst/>
          </a:prstGeom>
          <a:solidFill>
            <a:srgbClr val="815609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35" name="Text Box 6"/>
          <p:cNvSpPr txBox="1">
            <a:spLocks noChangeArrowheads="1"/>
          </p:cNvSpPr>
          <p:nvPr/>
        </p:nvSpPr>
        <p:spPr bwMode="auto">
          <a:xfrm>
            <a:off x="0" y="66675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실사팀보고서 개별 초고 작성</a:t>
            </a:r>
          </a:p>
        </p:txBody>
      </p:sp>
      <p:sp>
        <p:nvSpPr>
          <p:cNvPr id="36" name="Rectangle 17" descr="Light horizontal">
            <a:extLst>
              <a:ext uri="{FF2B5EF4-FFF2-40B4-BE49-F238E27FC236}">
                <a16:creationId xmlns:a16="http://schemas.microsoft.com/office/drawing/2014/main" id="{FCE292CD-F67E-4D21-83CC-EE7A8F9B90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37" name="Rectangle 17" descr="Light horizontal"/>
          <p:cNvSpPr>
            <a:spLocks noChangeArrowheads="1"/>
          </p:cNvSpPr>
          <p:nvPr/>
        </p:nvSpPr>
        <p:spPr bwMode="auto">
          <a:xfrm>
            <a:off x="0" y="-28575"/>
            <a:ext cx="9144000" cy="504825"/>
          </a:xfrm>
          <a:prstGeom prst="rect">
            <a:avLst/>
          </a:prstGeom>
          <a:solidFill>
            <a:srgbClr val="815609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38" name="Text Box 6"/>
          <p:cNvSpPr txBox="1">
            <a:spLocks noChangeArrowheads="1"/>
          </p:cNvSpPr>
          <p:nvPr/>
        </p:nvSpPr>
        <p:spPr bwMode="auto">
          <a:xfrm>
            <a:off x="0" y="66675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전시자료</a:t>
            </a:r>
            <a:r>
              <a:rPr kumimoji="1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 검토</a:t>
            </a:r>
          </a:p>
        </p:txBody>
      </p:sp>
      <p:sp>
        <p:nvSpPr>
          <p:cNvPr id="39" name="Rectangle 17" descr="Light horizontal">
            <a:extLst>
              <a:ext uri="{FF2B5EF4-FFF2-40B4-BE49-F238E27FC236}">
                <a16:creationId xmlns:a16="http://schemas.microsoft.com/office/drawing/2014/main" id="{C3736514-87D0-466A-91C0-E77D17B46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40" name="Rectangle 17" descr="Light horizontal"/>
          <p:cNvSpPr>
            <a:spLocks noChangeArrowheads="1"/>
          </p:cNvSpPr>
          <p:nvPr/>
        </p:nvSpPr>
        <p:spPr bwMode="auto">
          <a:xfrm>
            <a:off x="0" y="-27384"/>
            <a:ext cx="9144000" cy="504825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/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41" name="Text Box 6"/>
          <p:cNvSpPr txBox="1">
            <a:spLocks noChangeArrowheads="1"/>
          </p:cNvSpPr>
          <p:nvPr/>
        </p:nvSpPr>
        <p:spPr bwMode="auto">
          <a:xfrm>
            <a:off x="0" y="44624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vl="0">
              <a:spcBef>
                <a:spcPct val="50000"/>
              </a:spcBef>
              <a:buClrTx/>
              <a:buSzTx/>
              <a:buNone/>
              <a:defRPr/>
            </a:pPr>
            <a:r>
              <a:rPr lang="en-US" altLang="ko-KR" sz="1600" b="1" dirty="0" smtClean="0">
                <a:solidFill>
                  <a:srgbClr val="000000"/>
                </a:solidFill>
                <a:latin typeface="+mn-lt"/>
                <a:ea typeface="HY헤드라인M" panose="02030600000101010101" pitchFamily="18" charset="-127"/>
              </a:rPr>
              <a:t>Review of Exhibits</a:t>
            </a:r>
            <a:endParaRPr kumimoji="1" lang="ko-KR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HY헤드라인M" panose="02030600000101010101" pitchFamily="18" charset="-127"/>
            </a:endParaRPr>
          </a:p>
        </p:txBody>
      </p:sp>
      <p:sp>
        <p:nvSpPr>
          <p:cNvPr id="42" name="Rectangle 33"/>
          <p:cNvSpPr txBox="1">
            <a:spLocks noChangeArrowheads="1"/>
          </p:cNvSpPr>
          <p:nvPr/>
        </p:nvSpPr>
        <p:spPr bwMode="auto">
          <a:xfrm>
            <a:off x="6222432" y="44624"/>
            <a:ext cx="2814064" cy="350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2018</a:t>
            </a:r>
            <a:r>
              <a:rPr kumimoji="1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Online</a:t>
            </a:r>
            <a:r>
              <a:rPr kumimoji="1" lang="en-US" altLang="ko-KR" sz="1100" b="1" i="0" u="none" strike="noStrike" kern="0" cap="none" spc="0" normalizeH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Training</a:t>
            </a:r>
            <a:r>
              <a:rPr kumimoji="1" lang="ko-KR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1100" kern="0" dirty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100" kern="0" dirty="0" smtClean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/3</a:t>
            </a: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515F7B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7396369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9" name="Picture 13" descr="F:\건인원 사무국\인증사업관련\인증실사사진모음\서울시립대\2차인증\실사3일\IMG_425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592138"/>
            <a:ext cx="431958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0" name="Picture 13" descr="F:\건인원 사무국\인증사업관련\인증실사사진모음\제주대학교\실사3일\IMG_388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713163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1" name="그림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3913" y="3713163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72" name="그림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592138"/>
            <a:ext cx="431958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7" descr="Light horizontal">
            <a:extLst>
              <a:ext uri="{FF2B5EF4-FFF2-40B4-BE49-F238E27FC236}">
                <a16:creationId xmlns:a16="http://schemas.microsoft.com/office/drawing/2014/main" id="{6AEC7D5C-FF4D-49FE-BB3E-27738CA075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6" name="Rectangle 17" descr="Light horizontal"/>
          <p:cNvSpPr>
            <a:spLocks noChangeArrowheads="1"/>
          </p:cNvSpPr>
          <p:nvPr/>
        </p:nvSpPr>
        <p:spPr bwMode="auto">
          <a:xfrm>
            <a:off x="0" y="-28575"/>
            <a:ext cx="9144000" cy="504825"/>
          </a:xfrm>
          <a:prstGeom prst="rect">
            <a:avLst/>
          </a:prstGeom>
          <a:solidFill>
            <a:srgbClr val="815609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0" y="66675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교수진과 실사진행 회의</a:t>
            </a:r>
            <a:r>
              <a:rPr kumimoji="1" lang="en-US" altLang="ko-KR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(</a:t>
            </a:r>
            <a:r>
              <a:rPr kumimoji="1" lang="ko-KR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질의 응답</a:t>
            </a:r>
            <a:r>
              <a:rPr kumimoji="1" lang="en-US" altLang="ko-KR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)</a:t>
            </a: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19" name="Rectangle 17" descr="Light horizontal">
            <a:extLst>
              <a:ext uri="{FF2B5EF4-FFF2-40B4-BE49-F238E27FC236}">
                <a16:creationId xmlns:a16="http://schemas.microsoft.com/office/drawing/2014/main" id="{6A64B5F5-4903-4F90-9F10-EFF08DC3BA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1" name="Rectangle 17" descr="Light horizontal"/>
          <p:cNvSpPr>
            <a:spLocks noChangeArrowheads="1"/>
          </p:cNvSpPr>
          <p:nvPr/>
        </p:nvSpPr>
        <p:spPr bwMode="auto">
          <a:xfrm>
            <a:off x="0" y="-28575"/>
            <a:ext cx="9144000" cy="504825"/>
          </a:xfrm>
          <a:prstGeom prst="rect">
            <a:avLst/>
          </a:prstGeom>
          <a:solidFill>
            <a:srgbClr val="815609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0" y="66675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실사팀보고서 개별 초고 작성</a:t>
            </a:r>
          </a:p>
        </p:txBody>
      </p:sp>
      <p:sp>
        <p:nvSpPr>
          <p:cNvPr id="23" name="Rectangle 17" descr="Light horizontal">
            <a:extLst>
              <a:ext uri="{FF2B5EF4-FFF2-40B4-BE49-F238E27FC236}">
                <a16:creationId xmlns:a16="http://schemas.microsoft.com/office/drawing/2014/main" id="{FCE292CD-F67E-4D21-83CC-EE7A8F9B90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4" name="Rectangle 17" descr="Light horizontal"/>
          <p:cNvSpPr>
            <a:spLocks noChangeArrowheads="1"/>
          </p:cNvSpPr>
          <p:nvPr/>
        </p:nvSpPr>
        <p:spPr bwMode="auto">
          <a:xfrm>
            <a:off x="0" y="-28575"/>
            <a:ext cx="9144000" cy="504825"/>
          </a:xfrm>
          <a:prstGeom prst="rect">
            <a:avLst/>
          </a:prstGeom>
          <a:solidFill>
            <a:srgbClr val="815609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5" name="Text Box 6"/>
          <p:cNvSpPr txBox="1">
            <a:spLocks noChangeArrowheads="1"/>
          </p:cNvSpPr>
          <p:nvPr/>
        </p:nvSpPr>
        <p:spPr bwMode="auto">
          <a:xfrm>
            <a:off x="0" y="66675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전시자료</a:t>
            </a:r>
            <a:r>
              <a:rPr kumimoji="1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 검토</a:t>
            </a:r>
          </a:p>
        </p:txBody>
      </p:sp>
      <p:sp>
        <p:nvSpPr>
          <p:cNvPr id="26" name="Rectangle 17" descr="Light horizontal">
            <a:extLst>
              <a:ext uri="{FF2B5EF4-FFF2-40B4-BE49-F238E27FC236}">
                <a16:creationId xmlns:a16="http://schemas.microsoft.com/office/drawing/2014/main" id="{C3736514-87D0-466A-91C0-E77D17B46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7" name="Rectangle 17" descr="Light horizontal"/>
          <p:cNvSpPr>
            <a:spLocks noChangeArrowheads="1"/>
          </p:cNvSpPr>
          <p:nvPr/>
        </p:nvSpPr>
        <p:spPr bwMode="auto">
          <a:xfrm>
            <a:off x="0" y="-27384"/>
            <a:ext cx="9144000" cy="504825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/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8" name="Text Box 6"/>
          <p:cNvSpPr txBox="1">
            <a:spLocks noChangeArrowheads="1"/>
          </p:cNvSpPr>
          <p:nvPr/>
        </p:nvSpPr>
        <p:spPr bwMode="auto">
          <a:xfrm>
            <a:off x="0" y="44624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vl="0">
              <a:spcBef>
                <a:spcPct val="50000"/>
              </a:spcBef>
              <a:buClrTx/>
              <a:buSzTx/>
              <a:buNone/>
              <a:defRPr/>
            </a:pPr>
            <a:r>
              <a:rPr lang="en-US" altLang="ko-KR" sz="1600" b="1" dirty="0" smtClean="0">
                <a:solidFill>
                  <a:srgbClr val="000000"/>
                </a:solidFill>
                <a:latin typeface="+mn-lt"/>
                <a:ea typeface="HY헤드라인M" panose="02030600000101010101" pitchFamily="18" charset="-127"/>
              </a:rPr>
              <a:t>Finalize VTR &amp; Confidential Recommendation</a:t>
            </a:r>
            <a:endParaRPr kumimoji="1" lang="ko-KR" altLang="en-US" sz="16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HY헤드라인M" panose="02030600000101010101" pitchFamily="18" charset="-127"/>
            </a:endParaRPr>
          </a:p>
        </p:txBody>
      </p:sp>
      <p:sp>
        <p:nvSpPr>
          <p:cNvPr id="29" name="Rectangle 33"/>
          <p:cNvSpPr txBox="1">
            <a:spLocks noChangeArrowheads="1"/>
          </p:cNvSpPr>
          <p:nvPr/>
        </p:nvSpPr>
        <p:spPr bwMode="auto">
          <a:xfrm>
            <a:off x="6222432" y="44624"/>
            <a:ext cx="2814064" cy="350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2018</a:t>
            </a:r>
            <a:r>
              <a:rPr kumimoji="1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Online</a:t>
            </a:r>
            <a:r>
              <a:rPr kumimoji="1" lang="en-US" altLang="ko-KR" sz="1100" b="1" i="0" u="none" strike="noStrike" kern="0" cap="none" spc="0" normalizeH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Training</a:t>
            </a:r>
            <a:r>
              <a:rPr kumimoji="1" lang="ko-KR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1100" kern="0" dirty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100" kern="0" dirty="0" smtClean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/3</a:t>
            </a: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515F7B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74253040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Group 503">
            <a:extLst>
              <a:ext uri="{FF2B5EF4-FFF2-40B4-BE49-F238E27FC236}">
                <a16:creationId xmlns:a16="http://schemas.microsoft.com/office/drawing/2014/main" id="{5FFDD9E8-9149-4A96-9E77-B0FB560E36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9637161"/>
              </p:ext>
            </p:extLst>
          </p:nvPr>
        </p:nvGraphicFramePr>
        <p:xfrm>
          <a:off x="755650" y="1101725"/>
          <a:ext cx="7772400" cy="5301962"/>
        </p:xfrm>
        <a:graphic>
          <a:graphicData uri="http://schemas.openxmlformats.org/drawingml/2006/table">
            <a:tbl>
              <a:tblPr/>
              <a:tblGrid>
                <a:gridCol w="288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0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438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827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8968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7573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0970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1973" marB="71973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Time</a:t>
                      </a:r>
                      <a:endParaRPr kumimoji="1" lang="ko-KR" altLang="en-US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Agenda</a:t>
                      </a:r>
                      <a:endParaRPr kumimoji="1" lang="ko-KR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342900" marR="0" lvl="0" indent="-34290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Key Contents</a:t>
                      </a:r>
                      <a:endParaRPr kumimoji="1" lang="ko-KR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342900" marR="0" lvl="0" indent="-34290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Participant</a:t>
                      </a:r>
                    </a:p>
                    <a:p>
                      <a:pPr marL="342900" marR="0" lvl="0" indent="-34290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(Excluding Team Members)</a:t>
                      </a:r>
                      <a:endParaRPr kumimoji="1" lang="ko-KR" altLang="en-US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장소</a:t>
                      </a: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1584">
                <a:tc rowSpan="10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1973" marB="71973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7:30 - 8:10 </a:t>
                      </a: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Breakfast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Hotel</a:t>
                      </a:r>
                      <a:endParaRPr kumimoji="1" lang="en-US" altLang="ko-KR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15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8:10 – 8:30</a:t>
                      </a: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Hotel Checkout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15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8:30 - 9:00</a:t>
                      </a: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Move to campus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115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9:00 – 9:30</a:t>
                      </a: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Team meeting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Discuss agenda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+mn-ea"/>
                        </a:rPr>
                        <a:t>Team room</a:t>
                      </a:r>
                      <a:endParaRPr kumimoji="1" lang="ko-KR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+mn-ea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922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9:30 - 10:00</a:t>
                      </a: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+mn-ea"/>
                          <a:cs typeface="+mn-cs"/>
                        </a:rPr>
                        <a:t>Report of the summary of the visit to program faculty members</a:t>
                      </a:r>
                      <a:endParaRPr kumimoji="1" lang="ko-KR" altLang="en-US" sz="11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+mn-ea"/>
                        <a:cs typeface="+mn-cs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Do not answer questions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Program faculty members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Team room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922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10:00 - 10:30</a:t>
                      </a: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+mn-ea"/>
                          <a:cs typeface="+mn-cs"/>
                        </a:rPr>
                        <a:t>Exit meeting with president and executives of the university</a:t>
                      </a:r>
                      <a:endParaRPr kumimoji="1" lang="ko-KR" altLang="en-US" sz="11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+mn-ea"/>
                        <a:cs typeface="+mn-cs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Do not answer questions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President and executive officers, excluding faculty members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Team room</a:t>
                      </a:r>
                      <a:r>
                        <a:rPr kumimoji="1" lang="ko-KR" alt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　</a:t>
                      </a: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922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10:30 - 11:00 </a:t>
                      </a: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room clean-up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Eradicate sensitive materials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1" i="0" u="none" strike="noStrike" cap="none" normalizeH="0" baseline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Team room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468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11:00 - 11:40</a:t>
                      </a: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Exit meeting with all members of the program</a:t>
                      </a:r>
                      <a:endParaRPr kumimoji="1" lang="ko-KR" altLang="en-US" sz="11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Briefing of overall results, do not answer questions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All members of the program</a:t>
                      </a:r>
                      <a:endParaRPr kumimoji="1" lang="ko-KR" altLang="en-US" sz="11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Large lecture hall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7922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11:40 -</a:t>
                      </a:r>
                    </a:p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+mn-cs"/>
                        </a:rPr>
                        <a:t>Dispersion of the visit team</a:t>
                      </a:r>
                      <a:endParaRPr kumimoji="1" lang="ko-KR" altLang="en-US" sz="11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Immediately leave the vicinity</a:t>
                      </a:r>
                      <a:endParaRPr kumimoji="1" lang="en-US" altLang="ko-KR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7922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Team lunch</a:t>
                      </a:r>
                      <a:endParaRPr kumimoji="1" lang="ko-KR" alt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Announce follow-up procedures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No external members</a:t>
                      </a:r>
                      <a:endParaRPr kumimoji="1" lang="ko-KR" altLang="en-US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맑은 고딕" pitchFamily="50" charset="-127"/>
                          <a:ea typeface="맑은 고딕" pitchFamily="50" charset="-127"/>
                        </a:defRPr>
                      </a:lvl9pPr>
                    </a:lstStyle>
                    <a:p>
                      <a:pPr marL="0" marR="0" lvl="0" indent="0" algn="l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Outside of University</a:t>
                      </a:r>
                      <a:endParaRPr kumimoji="1" lang="ko-KR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71973" marB="7197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6" name="Rectangle 17" descr="Light horizontal">
            <a:extLst>
              <a:ext uri="{FF2B5EF4-FFF2-40B4-BE49-F238E27FC236}">
                <a16:creationId xmlns:a16="http://schemas.microsoft.com/office/drawing/2014/main" id="{C3736514-87D0-466A-91C0-E77D17B46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8" name="Rectangle 17" descr="Light horizontal"/>
          <p:cNvSpPr>
            <a:spLocks noChangeArrowheads="1"/>
          </p:cNvSpPr>
          <p:nvPr/>
        </p:nvSpPr>
        <p:spPr bwMode="auto">
          <a:xfrm>
            <a:off x="0" y="-27384"/>
            <a:ext cx="9144000" cy="504825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/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9" name="Text Box 6"/>
          <p:cNvSpPr txBox="1">
            <a:spLocks noChangeArrowheads="1"/>
          </p:cNvSpPr>
          <p:nvPr/>
        </p:nvSpPr>
        <p:spPr bwMode="auto">
          <a:xfrm>
            <a:off x="0" y="44624"/>
            <a:ext cx="9144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HY헤드라인M" panose="02030600000101010101" pitchFamily="18" charset="-127"/>
                <a:cs typeface="+mn-cs"/>
              </a:rPr>
              <a:t>Typical Site Visit Agenda – Day </a:t>
            </a:r>
            <a:r>
              <a:rPr kumimoji="1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HY헤드라인M" panose="02030600000101010101" pitchFamily="18" charset="-127"/>
                <a:cs typeface="+mn-cs"/>
              </a:rPr>
              <a:t>4, </a:t>
            </a:r>
            <a:r>
              <a:rPr lang="en-US" altLang="ko-KR" sz="2000" b="1" dirty="0" err="1" smtClean="0">
                <a:solidFill>
                  <a:srgbClr val="000000"/>
                </a:solidFill>
                <a:latin typeface="맑은 고딕"/>
                <a:ea typeface="HY헤드라인M" panose="02030600000101010101" pitchFamily="18" charset="-127"/>
              </a:rPr>
              <a:t>Wednes</a:t>
            </a:r>
            <a:r>
              <a:rPr kumimoji="1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/>
                <a:ea typeface="HY헤드라인M" panose="02030600000101010101" pitchFamily="18" charset="-127"/>
                <a:cs typeface="+mn-cs"/>
              </a:rPr>
              <a:t>day</a:t>
            </a:r>
            <a:endParaRPr kumimoji="1" lang="ko-KR" altLang="en-US" sz="20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/>
              <a:ea typeface="HY헤드라인M" panose="02030600000101010101" pitchFamily="18" charset="-127"/>
              <a:cs typeface="+mn-cs"/>
            </a:endParaRPr>
          </a:p>
        </p:txBody>
      </p:sp>
      <p:sp>
        <p:nvSpPr>
          <p:cNvPr id="10" name="Rectangle 33"/>
          <p:cNvSpPr txBox="1">
            <a:spLocks noChangeArrowheads="1"/>
          </p:cNvSpPr>
          <p:nvPr/>
        </p:nvSpPr>
        <p:spPr bwMode="auto">
          <a:xfrm>
            <a:off x="6222432" y="44624"/>
            <a:ext cx="2814064" cy="350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2018</a:t>
            </a:r>
            <a:r>
              <a:rPr kumimoji="1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Online Training</a:t>
            </a:r>
            <a:r>
              <a:rPr kumimoji="1" lang="ko-KR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kumimoji="1" lang="en-US" altLang="ko-KR" sz="1100" b="1" i="0" u="none" strike="noStrike" kern="0" cap="none" spc="0" normalizeH="0" baseline="0" noProof="0" dirty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3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/3</a:t>
            </a: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515F7B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60450723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5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" y="592138"/>
            <a:ext cx="431958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6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4388" y="592138"/>
            <a:ext cx="432117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7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" y="3716338"/>
            <a:ext cx="4319588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8" name="그림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500" y="3729038"/>
            <a:ext cx="4319588" cy="288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Rectangle 17" descr="Light horizontal">
            <a:extLst>
              <a:ext uri="{FF2B5EF4-FFF2-40B4-BE49-F238E27FC236}">
                <a16:creationId xmlns:a16="http://schemas.microsoft.com/office/drawing/2014/main" id="{6AEC7D5C-FF4D-49FE-BB3E-27738CA075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31" name="Rectangle 17" descr="Light horizontal"/>
          <p:cNvSpPr>
            <a:spLocks noChangeArrowheads="1"/>
          </p:cNvSpPr>
          <p:nvPr/>
        </p:nvSpPr>
        <p:spPr bwMode="auto">
          <a:xfrm>
            <a:off x="0" y="-28575"/>
            <a:ext cx="9144000" cy="504825"/>
          </a:xfrm>
          <a:prstGeom prst="rect">
            <a:avLst/>
          </a:prstGeom>
          <a:solidFill>
            <a:srgbClr val="815609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32" name="Text Box 6"/>
          <p:cNvSpPr txBox="1">
            <a:spLocks noChangeArrowheads="1"/>
          </p:cNvSpPr>
          <p:nvPr/>
        </p:nvSpPr>
        <p:spPr bwMode="auto">
          <a:xfrm>
            <a:off x="0" y="66675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교수진과 실사진행 회의</a:t>
            </a:r>
            <a:r>
              <a:rPr kumimoji="1" lang="en-US" altLang="ko-KR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(</a:t>
            </a:r>
            <a:r>
              <a:rPr kumimoji="1" lang="ko-KR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질의 응답</a:t>
            </a:r>
            <a:r>
              <a:rPr kumimoji="1" lang="en-US" altLang="ko-KR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)</a:t>
            </a: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33" name="Rectangle 17" descr="Light horizontal">
            <a:extLst>
              <a:ext uri="{FF2B5EF4-FFF2-40B4-BE49-F238E27FC236}">
                <a16:creationId xmlns:a16="http://schemas.microsoft.com/office/drawing/2014/main" id="{6A64B5F5-4903-4F90-9F10-EFF08DC3BA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34" name="Rectangle 17" descr="Light horizontal"/>
          <p:cNvSpPr>
            <a:spLocks noChangeArrowheads="1"/>
          </p:cNvSpPr>
          <p:nvPr/>
        </p:nvSpPr>
        <p:spPr bwMode="auto">
          <a:xfrm>
            <a:off x="0" y="-28575"/>
            <a:ext cx="9144000" cy="504825"/>
          </a:xfrm>
          <a:prstGeom prst="rect">
            <a:avLst/>
          </a:prstGeom>
          <a:solidFill>
            <a:srgbClr val="815609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35" name="Text Box 6"/>
          <p:cNvSpPr txBox="1">
            <a:spLocks noChangeArrowheads="1"/>
          </p:cNvSpPr>
          <p:nvPr/>
        </p:nvSpPr>
        <p:spPr bwMode="auto">
          <a:xfrm>
            <a:off x="0" y="66675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실사팀보고서 개별 초고 작성</a:t>
            </a:r>
          </a:p>
        </p:txBody>
      </p:sp>
      <p:sp>
        <p:nvSpPr>
          <p:cNvPr id="36" name="Rectangle 17" descr="Light horizontal">
            <a:extLst>
              <a:ext uri="{FF2B5EF4-FFF2-40B4-BE49-F238E27FC236}">
                <a16:creationId xmlns:a16="http://schemas.microsoft.com/office/drawing/2014/main" id="{FCE292CD-F67E-4D21-83CC-EE7A8F9B90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37" name="Rectangle 17" descr="Light horizontal"/>
          <p:cNvSpPr>
            <a:spLocks noChangeArrowheads="1"/>
          </p:cNvSpPr>
          <p:nvPr/>
        </p:nvSpPr>
        <p:spPr bwMode="auto">
          <a:xfrm>
            <a:off x="0" y="-28575"/>
            <a:ext cx="9144000" cy="504825"/>
          </a:xfrm>
          <a:prstGeom prst="rect">
            <a:avLst/>
          </a:prstGeom>
          <a:solidFill>
            <a:srgbClr val="815609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38" name="Text Box 6"/>
          <p:cNvSpPr txBox="1">
            <a:spLocks noChangeArrowheads="1"/>
          </p:cNvSpPr>
          <p:nvPr/>
        </p:nvSpPr>
        <p:spPr bwMode="auto">
          <a:xfrm>
            <a:off x="0" y="66675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전시자료</a:t>
            </a:r>
            <a:r>
              <a:rPr kumimoji="1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 검토</a:t>
            </a:r>
          </a:p>
        </p:txBody>
      </p:sp>
      <p:sp>
        <p:nvSpPr>
          <p:cNvPr id="39" name="Rectangle 17" descr="Light horizontal">
            <a:extLst>
              <a:ext uri="{FF2B5EF4-FFF2-40B4-BE49-F238E27FC236}">
                <a16:creationId xmlns:a16="http://schemas.microsoft.com/office/drawing/2014/main" id="{C3736514-87D0-466A-91C0-E77D17B46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40" name="Rectangle 17" descr="Light horizontal"/>
          <p:cNvSpPr>
            <a:spLocks noChangeArrowheads="1"/>
          </p:cNvSpPr>
          <p:nvPr/>
        </p:nvSpPr>
        <p:spPr bwMode="auto">
          <a:xfrm>
            <a:off x="0" y="-27384"/>
            <a:ext cx="9144000" cy="504825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/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41" name="Text Box 6"/>
          <p:cNvSpPr txBox="1">
            <a:spLocks noChangeArrowheads="1"/>
          </p:cNvSpPr>
          <p:nvPr/>
        </p:nvSpPr>
        <p:spPr bwMode="auto">
          <a:xfrm>
            <a:off x="0" y="44624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vl="0" algn="l">
              <a:spcBef>
                <a:spcPct val="50000"/>
              </a:spcBef>
              <a:buClrTx/>
              <a:buSzTx/>
              <a:buNone/>
              <a:defRPr/>
            </a:pPr>
            <a:r>
              <a:rPr lang="en-US" altLang="ko-KR" sz="1600" b="1" dirty="0" smtClean="0">
                <a:solidFill>
                  <a:srgbClr val="000000"/>
                </a:solidFill>
                <a:latin typeface="+mn-lt"/>
                <a:ea typeface="HY헤드라인M" panose="02030600000101010101" pitchFamily="18" charset="-127"/>
              </a:rPr>
              <a:t>        Report </a:t>
            </a:r>
            <a:r>
              <a:rPr lang="en-US" altLang="ko-KR" sz="1600" b="1" dirty="0">
                <a:solidFill>
                  <a:srgbClr val="000000"/>
                </a:solidFill>
                <a:latin typeface="+mn-lt"/>
                <a:ea typeface="HY헤드라인M" panose="02030600000101010101" pitchFamily="18" charset="-127"/>
              </a:rPr>
              <a:t>of the summary of the visit to program faculty </a:t>
            </a:r>
            <a:r>
              <a:rPr lang="en-US" altLang="ko-KR" sz="1600" b="1" dirty="0" smtClean="0">
                <a:solidFill>
                  <a:srgbClr val="000000"/>
                </a:solidFill>
                <a:latin typeface="+mn-lt"/>
                <a:ea typeface="HY헤드라인M" panose="02030600000101010101" pitchFamily="18" charset="-127"/>
              </a:rPr>
              <a:t>members     </a:t>
            </a:r>
            <a:endParaRPr lang="en-US" altLang="ko-KR" sz="1600" b="1" dirty="0">
              <a:solidFill>
                <a:srgbClr val="000000"/>
              </a:solidFill>
              <a:latin typeface="+mn-lt"/>
              <a:ea typeface="HY헤드라인M" panose="02030600000101010101" pitchFamily="18" charset="-127"/>
            </a:endParaRPr>
          </a:p>
        </p:txBody>
      </p:sp>
      <p:sp>
        <p:nvSpPr>
          <p:cNvPr id="42" name="Rectangle 33"/>
          <p:cNvSpPr txBox="1">
            <a:spLocks noChangeArrowheads="1"/>
          </p:cNvSpPr>
          <p:nvPr/>
        </p:nvSpPr>
        <p:spPr bwMode="auto">
          <a:xfrm>
            <a:off x="6222432" y="44624"/>
            <a:ext cx="2814064" cy="350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2018</a:t>
            </a:r>
            <a:r>
              <a:rPr kumimoji="1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Online</a:t>
            </a:r>
            <a:r>
              <a:rPr kumimoji="1" lang="en-US" altLang="ko-KR" sz="1100" b="1" i="0" u="none" strike="noStrike" kern="0" cap="none" spc="0" normalizeH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Training</a:t>
            </a:r>
            <a:r>
              <a:rPr kumimoji="1" lang="ko-KR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1100" kern="0" dirty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100" kern="0" dirty="0" smtClean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/3</a:t>
            </a: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515F7B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93768003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13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581025"/>
            <a:ext cx="432117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4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595313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5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863" y="3727450"/>
            <a:ext cx="432117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6" name="그림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727450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Rectangle 17" descr="Light horizontal">
            <a:extLst>
              <a:ext uri="{FF2B5EF4-FFF2-40B4-BE49-F238E27FC236}">
                <a16:creationId xmlns:a16="http://schemas.microsoft.com/office/drawing/2014/main" id="{6AEC7D5C-FF4D-49FE-BB3E-27738CA075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31" name="Rectangle 17" descr="Light horizontal"/>
          <p:cNvSpPr>
            <a:spLocks noChangeArrowheads="1"/>
          </p:cNvSpPr>
          <p:nvPr/>
        </p:nvSpPr>
        <p:spPr bwMode="auto">
          <a:xfrm>
            <a:off x="0" y="-28575"/>
            <a:ext cx="9144000" cy="504825"/>
          </a:xfrm>
          <a:prstGeom prst="rect">
            <a:avLst/>
          </a:prstGeom>
          <a:solidFill>
            <a:srgbClr val="815609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32" name="Text Box 6"/>
          <p:cNvSpPr txBox="1">
            <a:spLocks noChangeArrowheads="1"/>
          </p:cNvSpPr>
          <p:nvPr/>
        </p:nvSpPr>
        <p:spPr bwMode="auto">
          <a:xfrm>
            <a:off x="0" y="66675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교수진과 실사진행 회의</a:t>
            </a:r>
            <a:r>
              <a:rPr kumimoji="1" lang="en-US" altLang="ko-KR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(</a:t>
            </a:r>
            <a:r>
              <a:rPr kumimoji="1" lang="ko-KR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질의 응답</a:t>
            </a:r>
            <a:r>
              <a:rPr kumimoji="1" lang="en-US" altLang="ko-KR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)</a:t>
            </a: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33" name="Rectangle 17" descr="Light horizontal">
            <a:extLst>
              <a:ext uri="{FF2B5EF4-FFF2-40B4-BE49-F238E27FC236}">
                <a16:creationId xmlns:a16="http://schemas.microsoft.com/office/drawing/2014/main" id="{6A64B5F5-4903-4F90-9F10-EFF08DC3BA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34" name="Rectangle 17" descr="Light horizontal"/>
          <p:cNvSpPr>
            <a:spLocks noChangeArrowheads="1"/>
          </p:cNvSpPr>
          <p:nvPr/>
        </p:nvSpPr>
        <p:spPr bwMode="auto">
          <a:xfrm>
            <a:off x="0" y="-28575"/>
            <a:ext cx="9144000" cy="504825"/>
          </a:xfrm>
          <a:prstGeom prst="rect">
            <a:avLst/>
          </a:prstGeom>
          <a:solidFill>
            <a:srgbClr val="815609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35" name="Text Box 6"/>
          <p:cNvSpPr txBox="1">
            <a:spLocks noChangeArrowheads="1"/>
          </p:cNvSpPr>
          <p:nvPr/>
        </p:nvSpPr>
        <p:spPr bwMode="auto">
          <a:xfrm>
            <a:off x="0" y="66675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실사팀보고서 개별 초고 작성</a:t>
            </a:r>
          </a:p>
        </p:txBody>
      </p:sp>
      <p:sp>
        <p:nvSpPr>
          <p:cNvPr id="36" name="Rectangle 17" descr="Light horizontal">
            <a:extLst>
              <a:ext uri="{FF2B5EF4-FFF2-40B4-BE49-F238E27FC236}">
                <a16:creationId xmlns:a16="http://schemas.microsoft.com/office/drawing/2014/main" id="{FCE292CD-F67E-4D21-83CC-EE7A8F9B90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37" name="Rectangle 17" descr="Light horizontal"/>
          <p:cNvSpPr>
            <a:spLocks noChangeArrowheads="1"/>
          </p:cNvSpPr>
          <p:nvPr/>
        </p:nvSpPr>
        <p:spPr bwMode="auto">
          <a:xfrm>
            <a:off x="0" y="-28575"/>
            <a:ext cx="9144000" cy="504825"/>
          </a:xfrm>
          <a:prstGeom prst="rect">
            <a:avLst/>
          </a:prstGeom>
          <a:solidFill>
            <a:srgbClr val="815609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38" name="Text Box 6"/>
          <p:cNvSpPr txBox="1">
            <a:spLocks noChangeArrowheads="1"/>
          </p:cNvSpPr>
          <p:nvPr/>
        </p:nvSpPr>
        <p:spPr bwMode="auto">
          <a:xfrm>
            <a:off x="0" y="66675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전시자료</a:t>
            </a:r>
            <a:r>
              <a:rPr kumimoji="1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 검토</a:t>
            </a:r>
          </a:p>
        </p:txBody>
      </p:sp>
      <p:sp>
        <p:nvSpPr>
          <p:cNvPr id="39" name="Rectangle 17" descr="Light horizontal">
            <a:extLst>
              <a:ext uri="{FF2B5EF4-FFF2-40B4-BE49-F238E27FC236}">
                <a16:creationId xmlns:a16="http://schemas.microsoft.com/office/drawing/2014/main" id="{C3736514-87D0-466A-91C0-E77D17B46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40" name="Rectangle 17" descr="Light horizontal"/>
          <p:cNvSpPr>
            <a:spLocks noChangeArrowheads="1"/>
          </p:cNvSpPr>
          <p:nvPr/>
        </p:nvSpPr>
        <p:spPr bwMode="auto">
          <a:xfrm>
            <a:off x="0" y="-27384"/>
            <a:ext cx="9144000" cy="504825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/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41" name="Text Box 6"/>
          <p:cNvSpPr txBox="1">
            <a:spLocks noChangeArrowheads="1"/>
          </p:cNvSpPr>
          <p:nvPr/>
        </p:nvSpPr>
        <p:spPr bwMode="auto">
          <a:xfrm>
            <a:off x="0" y="44624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vl="0" algn="l">
              <a:spcBef>
                <a:spcPct val="50000"/>
              </a:spcBef>
              <a:buClrTx/>
              <a:buSzTx/>
              <a:buNone/>
              <a:defRPr/>
            </a:pPr>
            <a:r>
              <a:rPr lang="en-US" altLang="ko-KR" sz="1600" b="1" dirty="0" smtClean="0">
                <a:solidFill>
                  <a:srgbClr val="000000"/>
                </a:solidFill>
                <a:latin typeface="+mn-lt"/>
                <a:ea typeface="HY헤드라인M" panose="02030600000101010101" pitchFamily="18" charset="-127"/>
              </a:rPr>
              <a:t>            Exit </a:t>
            </a:r>
            <a:r>
              <a:rPr lang="en-US" altLang="ko-KR" sz="1600" b="1" dirty="0">
                <a:solidFill>
                  <a:srgbClr val="000000"/>
                </a:solidFill>
                <a:latin typeface="+mn-lt"/>
                <a:ea typeface="HY헤드라인M" panose="02030600000101010101" pitchFamily="18" charset="-127"/>
              </a:rPr>
              <a:t>meeting with president and executives of the university</a:t>
            </a:r>
          </a:p>
        </p:txBody>
      </p:sp>
      <p:sp>
        <p:nvSpPr>
          <p:cNvPr id="42" name="Rectangle 33"/>
          <p:cNvSpPr txBox="1">
            <a:spLocks noChangeArrowheads="1"/>
          </p:cNvSpPr>
          <p:nvPr/>
        </p:nvSpPr>
        <p:spPr bwMode="auto">
          <a:xfrm>
            <a:off x="6222432" y="44624"/>
            <a:ext cx="2814064" cy="350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2018</a:t>
            </a:r>
            <a:r>
              <a:rPr kumimoji="1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Online</a:t>
            </a:r>
            <a:r>
              <a:rPr kumimoji="1" lang="en-US" altLang="ko-KR" sz="1100" b="1" i="0" u="none" strike="noStrike" kern="0" cap="none" spc="0" normalizeH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Training</a:t>
            </a:r>
            <a:r>
              <a:rPr kumimoji="1" lang="ko-KR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1100" kern="0" dirty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100" kern="0" dirty="0" smtClean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/3</a:t>
            </a: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515F7B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94195373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61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" y="582613"/>
            <a:ext cx="432117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2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4388" y="582613"/>
            <a:ext cx="432117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3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800" y="3714750"/>
            <a:ext cx="4321175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64" name="그림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714750"/>
            <a:ext cx="4319587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7" descr="Light horizontal">
            <a:extLst>
              <a:ext uri="{FF2B5EF4-FFF2-40B4-BE49-F238E27FC236}">
                <a16:creationId xmlns:a16="http://schemas.microsoft.com/office/drawing/2014/main" id="{6AEC7D5C-FF4D-49FE-BB3E-27738CA075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6" name="Rectangle 17" descr="Light horizontal"/>
          <p:cNvSpPr>
            <a:spLocks noChangeArrowheads="1"/>
          </p:cNvSpPr>
          <p:nvPr/>
        </p:nvSpPr>
        <p:spPr bwMode="auto">
          <a:xfrm>
            <a:off x="0" y="-28575"/>
            <a:ext cx="9144000" cy="504825"/>
          </a:xfrm>
          <a:prstGeom prst="rect">
            <a:avLst/>
          </a:prstGeom>
          <a:solidFill>
            <a:srgbClr val="815609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0" y="66675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교수진과 실사진행 회의</a:t>
            </a:r>
            <a:r>
              <a:rPr kumimoji="1" lang="en-US" altLang="ko-KR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(</a:t>
            </a:r>
            <a:r>
              <a:rPr kumimoji="1" lang="ko-KR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질의 응답</a:t>
            </a:r>
            <a:r>
              <a:rPr kumimoji="1" lang="en-US" altLang="ko-KR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)</a:t>
            </a: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HY견고딕" panose="02030600000101010101" pitchFamily="18" charset="-127"/>
              <a:ea typeface="HY견고딕" panose="02030600000101010101" pitchFamily="18" charset="-127"/>
              <a:cs typeface="+mn-cs"/>
            </a:endParaRPr>
          </a:p>
        </p:txBody>
      </p:sp>
      <p:sp>
        <p:nvSpPr>
          <p:cNvPr id="19" name="Rectangle 17" descr="Light horizontal">
            <a:extLst>
              <a:ext uri="{FF2B5EF4-FFF2-40B4-BE49-F238E27FC236}">
                <a16:creationId xmlns:a16="http://schemas.microsoft.com/office/drawing/2014/main" id="{6A64B5F5-4903-4F90-9F10-EFF08DC3BA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1" name="Rectangle 17" descr="Light horizontal"/>
          <p:cNvSpPr>
            <a:spLocks noChangeArrowheads="1"/>
          </p:cNvSpPr>
          <p:nvPr/>
        </p:nvSpPr>
        <p:spPr bwMode="auto">
          <a:xfrm>
            <a:off x="0" y="-28575"/>
            <a:ext cx="9144000" cy="504825"/>
          </a:xfrm>
          <a:prstGeom prst="rect">
            <a:avLst/>
          </a:prstGeom>
          <a:solidFill>
            <a:srgbClr val="815609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0" y="66675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실사팀보고서 개별 초고 작성</a:t>
            </a:r>
          </a:p>
        </p:txBody>
      </p:sp>
      <p:sp>
        <p:nvSpPr>
          <p:cNvPr id="23" name="Rectangle 17" descr="Light horizontal">
            <a:extLst>
              <a:ext uri="{FF2B5EF4-FFF2-40B4-BE49-F238E27FC236}">
                <a16:creationId xmlns:a16="http://schemas.microsoft.com/office/drawing/2014/main" id="{FCE292CD-F67E-4D21-83CC-EE7A8F9B90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4" name="Rectangle 17" descr="Light horizontal"/>
          <p:cNvSpPr>
            <a:spLocks noChangeArrowheads="1"/>
          </p:cNvSpPr>
          <p:nvPr/>
        </p:nvSpPr>
        <p:spPr bwMode="auto">
          <a:xfrm>
            <a:off x="0" y="-28575"/>
            <a:ext cx="9144000" cy="504825"/>
          </a:xfrm>
          <a:prstGeom prst="rect">
            <a:avLst/>
          </a:prstGeom>
          <a:solidFill>
            <a:srgbClr val="815609">
              <a:alpha val="5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5" name="Text Box 6"/>
          <p:cNvSpPr txBox="1">
            <a:spLocks noChangeArrowheads="1"/>
          </p:cNvSpPr>
          <p:nvPr/>
        </p:nvSpPr>
        <p:spPr bwMode="auto">
          <a:xfrm>
            <a:off x="0" y="66675"/>
            <a:ext cx="91440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전시자료</a:t>
            </a:r>
            <a:r>
              <a:rPr kumimoji="1" lang="ko-KR" altLang="en-U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견고딕" panose="02030600000101010101" pitchFamily="18" charset="-127"/>
                <a:ea typeface="HY견고딕" panose="02030600000101010101" pitchFamily="18" charset="-127"/>
                <a:cs typeface="+mn-cs"/>
              </a:rPr>
              <a:t> 검토</a:t>
            </a:r>
          </a:p>
        </p:txBody>
      </p:sp>
      <p:sp>
        <p:nvSpPr>
          <p:cNvPr id="26" name="Rectangle 17" descr="Light horizontal">
            <a:extLst>
              <a:ext uri="{FF2B5EF4-FFF2-40B4-BE49-F238E27FC236}">
                <a16:creationId xmlns:a16="http://schemas.microsoft.com/office/drawing/2014/main" id="{C3736514-87D0-466A-91C0-E77D17B46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26988"/>
            <a:ext cx="9144000" cy="503238"/>
          </a:xfrm>
          <a:prstGeom prst="rect">
            <a:avLst/>
          </a:prstGeom>
          <a:pattFill prst="ltHorz">
            <a:fgClr>
              <a:srgbClr val="ECEAAC"/>
            </a:fgClr>
            <a:bgClr>
              <a:srgbClr val="FFFFFF"/>
            </a:bgClr>
          </a:patt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rgbClr val="ECEAAC"/>
              </a:buClr>
              <a:buSzPct val="60000"/>
              <a:buFont typeface="Wingdings" pitchFamily="2" charset="2"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7" name="Rectangle 17" descr="Light horizontal"/>
          <p:cNvSpPr>
            <a:spLocks noChangeArrowheads="1"/>
          </p:cNvSpPr>
          <p:nvPr/>
        </p:nvSpPr>
        <p:spPr bwMode="auto">
          <a:xfrm>
            <a:off x="0" y="-27384"/>
            <a:ext cx="9144000" cy="504825"/>
          </a:xfrm>
          <a:prstGeom prst="rect">
            <a:avLst/>
          </a:prstGeom>
          <a:solidFill>
            <a:schemeClr val="accent1">
              <a:alpha val="59999"/>
            </a:schemeClr>
          </a:solidFill>
          <a:ln>
            <a:noFill/>
          </a:ln>
          <a:extLst/>
        </p:spPr>
        <p:txBody>
          <a:bodyPr wrap="none" anchor="ctr"/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99CC00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endParaRPr kumimoji="1" lang="ko-KR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굴림" panose="020B0600000101010101" pitchFamily="50" charset="-127"/>
              <a:ea typeface="굴림" panose="020B0600000101010101" pitchFamily="50" charset="-127"/>
              <a:cs typeface="+mn-cs"/>
            </a:endParaRPr>
          </a:p>
        </p:txBody>
      </p:sp>
      <p:sp>
        <p:nvSpPr>
          <p:cNvPr id="28" name="Text Box 6"/>
          <p:cNvSpPr txBox="1">
            <a:spLocks noChangeArrowheads="1"/>
          </p:cNvSpPr>
          <p:nvPr/>
        </p:nvSpPr>
        <p:spPr bwMode="auto">
          <a:xfrm>
            <a:off x="0" y="44624"/>
            <a:ext cx="914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  <a:lvl2pPr marL="742950" indent="-285750" latinLnBrk="1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2pPr>
            <a:lvl3pPr marL="1143000" indent="-228600" latinLnBrk="1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3pPr>
            <a:lvl4pPr marL="1600200" indent="-228600" latinLnBrk="1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4pPr>
            <a:lvl5pPr marL="2057400" indent="-228600" latinLnBrk="1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defRPr>
            </a:lvl9pPr>
          </a:lstStyle>
          <a:p>
            <a:pPr lvl="0">
              <a:spcBef>
                <a:spcPct val="50000"/>
              </a:spcBef>
              <a:buClrTx/>
              <a:buSzTx/>
              <a:buNone/>
              <a:defRPr/>
            </a:pPr>
            <a:r>
              <a:rPr lang="en-US" altLang="ko-KR" sz="1600" b="1" dirty="0">
                <a:solidFill>
                  <a:srgbClr val="000000"/>
                </a:solidFill>
                <a:latin typeface="+mn-lt"/>
                <a:ea typeface="HY헤드라인M" panose="02030600000101010101" pitchFamily="18" charset="-127"/>
              </a:rPr>
              <a:t>Exit meeting with all members of the program</a:t>
            </a:r>
          </a:p>
        </p:txBody>
      </p:sp>
      <p:sp>
        <p:nvSpPr>
          <p:cNvPr id="29" name="Rectangle 33"/>
          <p:cNvSpPr txBox="1">
            <a:spLocks noChangeArrowheads="1"/>
          </p:cNvSpPr>
          <p:nvPr/>
        </p:nvSpPr>
        <p:spPr bwMode="auto">
          <a:xfrm>
            <a:off x="6222432" y="44624"/>
            <a:ext cx="2814064" cy="350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2018</a:t>
            </a:r>
            <a:r>
              <a:rPr kumimoji="1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Online</a:t>
            </a:r>
            <a:r>
              <a:rPr kumimoji="1" lang="en-US" altLang="ko-KR" sz="1100" b="1" i="0" u="none" strike="noStrike" kern="0" cap="none" spc="0" normalizeH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Training</a:t>
            </a:r>
            <a:r>
              <a:rPr kumimoji="1" lang="ko-KR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lang="en-US" altLang="ko-KR" sz="1100" kern="0" dirty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100" kern="0" dirty="0" smtClean="0">
                <a:solidFill>
                  <a:srgbClr val="515F7B"/>
                </a:solidFill>
                <a:latin typeface="맑은 고딕" pitchFamily="50" charset="-127"/>
                <a:ea typeface="맑은 고딕" pitchFamily="50" charset="-127"/>
              </a:rPr>
              <a:t>/3</a:t>
            </a: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515F7B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8186519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5" descr="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2250" y="2894831"/>
            <a:ext cx="1081088" cy="103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Picture 10" descr="UNI00000a942a6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00363" y="4416425"/>
            <a:ext cx="3343275" cy="63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179388" y="765175"/>
            <a:ext cx="87852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1B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 pitchFamily="50" charset="-127"/>
                <a:ea typeface="맑은 고딕" pitchFamily="50" charset="-127"/>
                <a:cs typeface="+mn-cs"/>
              </a:rPr>
              <a:t>KAAB Site Visit Team Online Training</a:t>
            </a:r>
            <a:endParaRPr kumimoji="1" lang="ko-KR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001B3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맑은 고딕" pitchFamily="50" charset="-127"/>
              <a:ea typeface="맑은 고딕" pitchFamily="50" charset="-127"/>
              <a:cs typeface="+mn-cs"/>
            </a:endParaRPr>
          </a:p>
        </p:txBody>
      </p:sp>
      <p:grpSp>
        <p:nvGrpSpPr>
          <p:cNvPr id="14" name="그룹 10"/>
          <p:cNvGrpSpPr>
            <a:grpSpLocks/>
          </p:cNvGrpSpPr>
          <p:nvPr/>
        </p:nvGrpSpPr>
        <p:grpSpPr bwMode="auto">
          <a:xfrm>
            <a:off x="1016742" y="5517232"/>
            <a:ext cx="2403130" cy="897436"/>
            <a:chOff x="899592" y="4725144"/>
            <a:chExt cx="2403475" cy="896937"/>
          </a:xfrm>
        </p:grpSpPr>
        <p:sp>
          <p:nvSpPr>
            <p:cNvPr id="15" name="Text Box 3"/>
            <p:cNvSpPr txBox="1">
              <a:spLocks noChangeArrowheads="1"/>
            </p:cNvSpPr>
            <p:nvPr/>
          </p:nvSpPr>
          <p:spPr bwMode="auto">
            <a:xfrm>
              <a:off x="899592" y="5345856"/>
              <a:ext cx="2403475" cy="276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>
                  <a:srgbClr val="ECEAAC"/>
                </a:buClr>
                <a:buSzPct val="60000"/>
                <a:buFont typeface="Wingdings" pitchFamily="2" charset="2"/>
                <a:buNone/>
                <a:tabLst/>
                <a:defRPr/>
              </a:pPr>
              <a:r>
                <a:rPr kumimoji="0" lang="en-US" altLang="ko-KR" sz="1200" b="1" i="0" u="none" strike="noStrike" kern="1200" cap="none" spc="0" normalizeH="0" baseline="0" noProof="0" dirty="0">
                  <a:ln>
                    <a:noFill/>
                  </a:ln>
                  <a:solidFill>
                    <a:srgbClr val="4D4D4D"/>
                  </a:solidFill>
                  <a:effectLst/>
                  <a:uLnTx/>
                  <a:uFillTx/>
                  <a:latin typeface="맑은 고딕" pitchFamily="50" charset="-127"/>
                  <a:ea typeface="맑은 고딕" pitchFamily="50" charset="-127"/>
                  <a:cs typeface="+mn-cs"/>
                </a:rPr>
                <a:t>Member of Canberra Accord</a:t>
              </a:r>
            </a:p>
          </p:txBody>
        </p:sp>
        <p:pic>
          <p:nvPicPr>
            <p:cNvPr id="16" name="그림 12" descr="캔버라어코드.gif"/>
            <p:cNvPicPr>
              <a:picLocks noChangeAspect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1286942" y="4725144"/>
              <a:ext cx="1223963" cy="647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11" name="그림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4691" y="5362454"/>
            <a:ext cx="1849437" cy="1306906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9478" y="5465504"/>
            <a:ext cx="1604890" cy="1070304"/>
          </a:xfrm>
          <a:prstGeom prst="rect">
            <a:avLst/>
          </a:prstGeom>
        </p:spPr>
      </p:pic>
      <p:sp>
        <p:nvSpPr>
          <p:cNvPr id="17" name="Rectangle 33"/>
          <p:cNvSpPr txBox="1">
            <a:spLocks noChangeArrowheads="1"/>
          </p:cNvSpPr>
          <p:nvPr/>
        </p:nvSpPr>
        <p:spPr bwMode="auto">
          <a:xfrm>
            <a:off x="3112797" y="1763420"/>
            <a:ext cx="4824536" cy="521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1800" b="1" i="0" u="none" strike="noStrike" kern="0" cap="none" spc="-10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  <a:p>
            <a:pPr marL="285750" marR="0" lvl="0" indent="-28575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ü"/>
              <a:tabLst/>
              <a:defRPr/>
            </a:pPr>
            <a:r>
              <a:rPr kumimoji="1" lang="en-US" altLang="ko-KR" sz="1800" b="1" i="0" u="none" strike="noStrike" kern="0" cap="none" spc="-10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Site Visit Overview</a:t>
            </a:r>
            <a:endParaRPr kumimoji="1" lang="en-US" altLang="ko-KR" sz="1600" b="1" i="0" u="none" strike="noStrike" kern="0" cap="none" spc="-10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  <p:sp>
        <p:nvSpPr>
          <p:cNvPr id="18" name="Rectangle 33"/>
          <p:cNvSpPr txBox="1">
            <a:spLocks noChangeArrowheads="1"/>
          </p:cNvSpPr>
          <p:nvPr/>
        </p:nvSpPr>
        <p:spPr bwMode="auto">
          <a:xfrm>
            <a:off x="6141787" y="1412875"/>
            <a:ext cx="2814064" cy="350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2pPr>
            <a:lvl3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3pPr>
            <a:lvl4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4pPr>
            <a:lvl5pPr algn="ctr" rtl="0" eaLnBrk="0" fontAlgn="base" latinLnBrk="1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5pPr>
            <a:lvl6pPr marL="4572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6pPr>
            <a:lvl7pPr marL="9144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7pPr>
            <a:lvl8pPr marL="13716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8pPr>
            <a:lvl9pPr marL="1828800" algn="ctr" rtl="0" fontAlgn="base" latinLnBrk="1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chemeClr val="tx2"/>
                </a:solidFill>
                <a:latin typeface="Verdana" pitchFamily="34" charset="0"/>
                <a:ea typeface="굴림" pitchFamily="50" charset="-127"/>
              </a:defRPr>
            </a:lvl9pPr>
          </a:lstStyle>
          <a:p>
            <a:pPr marL="0" marR="0" lvl="0" indent="0" algn="r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2018</a:t>
            </a:r>
            <a:r>
              <a:rPr kumimoji="1" lang="ko-KR" altLang="en-US" sz="7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 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Online Training</a:t>
            </a:r>
            <a:r>
              <a:rPr kumimoji="1" lang="ko-KR" altLang="en-US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 </a:t>
            </a:r>
            <a:r>
              <a:rPr kumimoji="1" lang="en-US" altLang="ko-KR" sz="1100" b="1" i="0" u="none" strike="noStrike" kern="0" cap="none" spc="0" normalizeH="0" baseline="0" noProof="0" dirty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3</a:t>
            </a:r>
            <a:r>
              <a:rPr kumimoji="1" lang="en-US" altLang="ko-KR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515F7B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+mj-cs"/>
              </a:rPr>
              <a:t>/3</a:t>
            </a:r>
            <a:endParaRPr kumimoji="1" lang="en-US" altLang="ko-KR" sz="1600" b="1" i="0" u="none" strike="noStrike" kern="0" cap="none" spc="0" normalizeH="0" baseline="0" noProof="0" dirty="0">
              <a:ln>
                <a:noFill/>
              </a:ln>
              <a:solidFill>
                <a:srgbClr val="515F7B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32918520"/>
      </p:ext>
    </p:extLst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theme/theme1.xml><?xml version="1.0" encoding="utf-8"?>
<a:theme xmlns:a="http://schemas.openxmlformats.org/drawingml/2006/main" name=".NET 비즈니스">
  <a:themeElements>
    <a:clrScheme name=".NET 비즈니스 2">
      <a:dk1>
        <a:srgbClr val="000000"/>
      </a:dk1>
      <a:lt1>
        <a:srgbClr val="FFFFFF"/>
      </a:lt1>
      <a:dk2>
        <a:srgbClr val="515F7B"/>
      </a:dk2>
      <a:lt2>
        <a:srgbClr val="808080"/>
      </a:lt2>
      <a:accent1>
        <a:srgbClr val="9FCAD3"/>
      </a:accent1>
      <a:accent2>
        <a:srgbClr val="C0C0C0"/>
      </a:accent2>
      <a:accent3>
        <a:srgbClr val="FFFFFF"/>
      </a:accent3>
      <a:accent4>
        <a:srgbClr val="000000"/>
      </a:accent4>
      <a:accent5>
        <a:srgbClr val="CDE1E6"/>
      </a:accent5>
      <a:accent6>
        <a:srgbClr val="AEAEAE"/>
      </a:accent6>
      <a:hlink>
        <a:srgbClr val="91AFBF"/>
      </a:hlink>
      <a:folHlink>
        <a:srgbClr val="ECEAAC"/>
      </a:folHlink>
    </a:clrScheme>
    <a:fontScheme name=".NET 비즈니스">
      <a:majorFont>
        <a:latin typeface="Verdana"/>
        <a:ea typeface="굴림"/>
        <a:cs typeface=""/>
      </a:majorFont>
      <a:minorFont>
        <a:latin typeface="Verdana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folHlink"/>
          </a:buClr>
          <a:buSzPct val="60000"/>
          <a:buFont typeface="Wingdings" pitchFamily="2" charset="2"/>
          <a:buNone/>
          <a:tabLst/>
          <a:defRPr kumimoji="1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돋움" pitchFamily="50" charset="-127"/>
            <a:ea typeface="돋움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342900" marR="0" indent="-34290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folHlink"/>
          </a:buClr>
          <a:buSzPct val="60000"/>
          <a:buFont typeface="Wingdings" pitchFamily="2" charset="2"/>
          <a:buNone/>
          <a:tabLst/>
          <a:defRPr kumimoji="1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돋움" pitchFamily="50" charset="-127"/>
            <a:ea typeface="돋움" pitchFamily="50" charset="-127"/>
          </a:defRPr>
        </a:defPPr>
      </a:lstStyle>
    </a:lnDef>
  </a:objectDefaults>
  <a:extraClrSchemeLst>
    <a:extraClrScheme>
      <a:clrScheme name=".NET 비즈니스 1">
        <a:dk1>
          <a:srgbClr val="000000"/>
        </a:dk1>
        <a:lt1>
          <a:srgbClr val="FFFFFF"/>
        </a:lt1>
        <a:dk2>
          <a:srgbClr val="000000"/>
        </a:dk2>
        <a:lt2>
          <a:srgbClr val="5F5F5F"/>
        </a:lt2>
        <a:accent1>
          <a:srgbClr val="EAEAEA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3F3F3"/>
        </a:accent5>
        <a:accent6>
          <a:srgbClr val="737373"/>
        </a:accent6>
        <a:hlink>
          <a:srgbClr val="4D4D4D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.NET 비즈니스 2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.NET 비즈니스 3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C1B86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.NET 비즈니스 4">
        <a:dk1>
          <a:srgbClr val="000000"/>
        </a:dk1>
        <a:lt1>
          <a:srgbClr val="FFFFFF"/>
        </a:lt1>
        <a:dk2>
          <a:srgbClr val="00004C"/>
        </a:dk2>
        <a:lt2>
          <a:srgbClr val="333333"/>
        </a:lt2>
        <a:accent1>
          <a:srgbClr val="CBA169"/>
        </a:accent1>
        <a:accent2>
          <a:srgbClr val="BABBE2"/>
        </a:accent2>
        <a:accent3>
          <a:srgbClr val="FFFFFF"/>
        </a:accent3>
        <a:accent4>
          <a:srgbClr val="000000"/>
        </a:accent4>
        <a:accent5>
          <a:srgbClr val="E2CDB9"/>
        </a:accent5>
        <a:accent6>
          <a:srgbClr val="A8A9CD"/>
        </a:accent6>
        <a:hlink>
          <a:srgbClr val="C481CF"/>
        </a:hlink>
        <a:folHlink>
          <a:srgbClr val="AFD59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62531</TotalTime>
  <Words>1129</Words>
  <Application>Microsoft Office PowerPoint</Application>
  <PresentationFormat>화면 슬라이드 쇼(4:3)</PresentationFormat>
  <Paragraphs>388</Paragraphs>
  <Slides>26</Slides>
  <Notes>21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26</vt:i4>
      </vt:variant>
    </vt:vector>
  </HeadingPairs>
  <TitlesOfParts>
    <vt:vector size="38" baseType="lpstr">
      <vt:lpstr>HY견고딕</vt:lpstr>
      <vt:lpstr>HY헤드라인M</vt:lpstr>
      <vt:lpstr>굴림</vt:lpstr>
      <vt:lpstr>돋움</vt:lpstr>
      <vt:lpstr>맑은 고딕</vt:lpstr>
      <vt:lpstr>휴먼모음T</vt:lpstr>
      <vt:lpstr>Arial</vt:lpstr>
      <vt:lpstr>Verdana</vt:lpstr>
      <vt:lpstr>Wingdings</vt:lpstr>
      <vt:lpstr>.NET 비즈니스</vt:lpstr>
      <vt:lpstr>디자인 사용자 지정</vt:lpstr>
      <vt:lpstr>1_기본 디자인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건축학교육 프로그램 자체평가보고서 작성 및 실사단 작업실 준비 Workshop</dc:title>
  <dc:creator>user</dc:creator>
  <cp:lastModifiedBy>이준석</cp:lastModifiedBy>
  <cp:revision>907</cp:revision>
  <cp:lastPrinted>1601-01-01T00:00:00Z</cp:lastPrinted>
  <dcterms:created xsi:type="dcterms:W3CDTF">2005-10-06T03:49:25Z</dcterms:created>
  <dcterms:modified xsi:type="dcterms:W3CDTF">2018-10-21T09:01:21Z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TC010610011042</vt:lpwstr>
  </property>
</Properties>
</file>