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 id="2147483788" r:id="rId2"/>
  </p:sldMasterIdLst>
  <p:notesMasterIdLst>
    <p:notesMasterId r:id="rId58"/>
  </p:notesMasterIdLst>
  <p:handoutMasterIdLst>
    <p:handoutMasterId r:id="rId59"/>
  </p:handoutMasterIdLst>
  <p:sldIdLst>
    <p:sldId id="555" r:id="rId3"/>
    <p:sldId id="564" r:id="rId4"/>
    <p:sldId id="610" r:id="rId5"/>
    <p:sldId id="611" r:id="rId6"/>
    <p:sldId id="612" r:id="rId7"/>
    <p:sldId id="613" r:id="rId8"/>
    <p:sldId id="614" r:id="rId9"/>
    <p:sldId id="616" r:id="rId10"/>
    <p:sldId id="617" r:id="rId11"/>
    <p:sldId id="618" r:id="rId12"/>
    <p:sldId id="619" r:id="rId13"/>
    <p:sldId id="620" r:id="rId14"/>
    <p:sldId id="624" r:id="rId15"/>
    <p:sldId id="622" r:id="rId16"/>
    <p:sldId id="623" r:id="rId17"/>
    <p:sldId id="630" r:id="rId18"/>
    <p:sldId id="629" r:id="rId19"/>
    <p:sldId id="628" r:id="rId20"/>
    <p:sldId id="627" r:id="rId21"/>
    <p:sldId id="626" r:id="rId22"/>
    <p:sldId id="625" r:id="rId23"/>
    <p:sldId id="631" r:id="rId24"/>
    <p:sldId id="632" r:id="rId25"/>
    <p:sldId id="633" r:id="rId26"/>
    <p:sldId id="636" r:id="rId27"/>
    <p:sldId id="640" r:id="rId28"/>
    <p:sldId id="642" r:id="rId29"/>
    <p:sldId id="644" r:id="rId30"/>
    <p:sldId id="645" r:id="rId31"/>
    <p:sldId id="646" r:id="rId32"/>
    <p:sldId id="643" r:id="rId33"/>
    <p:sldId id="639" r:id="rId34"/>
    <p:sldId id="635" r:id="rId35"/>
    <p:sldId id="648" r:id="rId36"/>
    <p:sldId id="649" r:id="rId37"/>
    <p:sldId id="638" r:id="rId38"/>
    <p:sldId id="647" r:id="rId39"/>
    <p:sldId id="650" r:id="rId40"/>
    <p:sldId id="651" r:id="rId41"/>
    <p:sldId id="652" r:id="rId42"/>
    <p:sldId id="653" r:id="rId43"/>
    <p:sldId id="654" r:id="rId44"/>
    <p:sldId id="656" r:id="rId45"/>
    <p:sldId id="657" r:id="rId46"/>
    <p:sldId id="658" r:id="rId47"/>
    <p:sldId id="660" r:id="rId48"/>
    <p:sldId id="659" r:id="rId49"/>
    <p:sldId id="661" r:id="rId50"/>
    <p:sldId id="662" r:id="rId51"/>
    <p:sldId id="664" r:id="rId52"/>
    <p:sldId id="663" r:id="rId53"/>
    <p:sldId id="665" r:id="rId54"/>
    <p:sldId id="666" r:id="rId55"/>
    <p:sldId id="667" r:id="rId56"/>
    <p:sldId id="668" r:id="rId57"/>
  </p:sldIdLst>
  <p:sldSz cx="9144000" cy="6858000" type="screen4x3"/>
  <p:notesSz cx="6858000" cy="9144000"/>
  <p:defaultTextStyle>
    <a:defPPr>
      <a:defRPr lang="en-US"/>
    </a:defPPr>
    <a:lvl1pPr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1pPr>
    <a:lvl2pPr marL="457200"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2pPr>
    <a:lvl3pPr marL="914400"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3pPr>
    <a:lvl4pPr marL="1371600"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4pPr>
    <a:lvl5pPr marL="1828800" algn="ctr" rtl="0" fontAlgn="base" latinLnBrk="1">
      <a:spcBef>
        <a:spcPct val="20000"/>
      </a:spcBef>
      <a:spcAft>
        <a:spcPct val="0"/>
      </a:spcAft>
      <a:buClr>
        <a:schemeClr val="folHlink"/>
      </a:buClr>
      <a:buSzPct val="60000"/>
      <a:buFont typeface="Wingdings" pitchFamily="2" charset="2"/>
      <a:defRPr kumimoji="1" sz="2000" kern="1200">
        <a:solidFill>
          <a:schemeClr val="tx1"/>
        </a:solidFill>
        <a:latin typeface="돋움" pitchFamily="50" charset="-127"/>
        <a:ea typeface="돋움" pitchFamily="50" charset="-127"/>
        <a:cs typeface="+mn-cs"/>
      </a:defRPr>
    </a:lvl5pPr>
    <a:lvl6pPr marL="2286000" algn="l" defTabSz="914400" rtl="0" eaLnBrk="1" latinLnBrk="1" hangingPunct="1">
      <a:defRPr kumimoji="1" sz="2000" kern="1200">
        <a:solidFill>
          <a:schemeClr val="tx1"/>
        </a:solidFill>
        <a:latin typeface="돋움" pitchFamily="50" charset="-127"/>
        <a:ea typeface="돋움" pitchFamily="50" charset="-127"/>
        <a:cs typeface="+mn-cs"/>
      </a:defRPr>
    </a:lvl6pPr>
    <a:lvl7pPr marL="2743200" algn="l" defTabSz="914400" rtl="0" eaLnBrk="1" latinLnBrk="1" hangingPunct="1">
      <a:defRPr kumimoji="1" sz="2000" kern="1200">
        <a:solidFill>
          <a:schemeClr val="tx1"/>
        </a:solidFill>
        <a:latin typeface="돋움" pitchFamily="50" charset="-127"/>
        <a:ea typeface="돋움" pitchFamily="50" charset="-127"/>
        <a:cs typeface="+mn-cs"/>
      </a:defRPr>
    </a:lvl7pPr>
    <a:lvl8pPr marL="3200400" algn="l" defTabSz="914400" rtl="0" eaLnBrk="1" latinLnBrk="1" hangingPunct="1">
      <a:defRPr kumimoji="1" sz="2000" kern="1200">
        <a:solidFill>
          <a:schemeClr val="tx1"/>
        </a:solidFill>
        <a:latin typeface="돋움" pitchFamily="50" charset="-127"/>
        <a:ea typeface="돋움" pitchFamily="50" charset="-127"/>
        <a:cs typeface="+mn-cs"/>
      </a:defRPr>
    </a:lvl8pPr>
    <a:lvl9pPr marL="3657600" algn="l" defTabSz="914400" rtl="0" eaLnBrk="1" latinLnBrk="1" hangingPunct="1">
      <a:defRPr kumimoji="1" sz="2000" kern="1200">
        <a:solidFill>
          <a:schemeClr val="tx1"/>
        </a:solidFill>
        <a:latin typeface="돋움" pitchFamily="50" charset="-127"/>
        <a:ea typeface="돋움" pitchFamily="50" charset="-127"/>
        <a:cs typeface="+mn-cs"/>
      </a:defRPr>
    </a:lvl9pPr>
  </p:defaultTextStyle>
  <p:extLst>
    <p:ext uri="{EFAFB233-063F-42B5-8137-9DF3F51BA10A}">
      <p15:sldGuideLst xmlns:p15="http://schemas.microsoft.com/office/powerpoint/2012/main">
        <p15:guide id="1" orient="horz" pos="799">
          <p15:clr>
            <a:srgbClr val="A4A3A4"/>
          </p15:clr>
        </p15:guide>
        <p15:guide id="2" orient="horz" pos="3475">
          <p15:clr>
            <a:srgbClr val="A4A3A4"/>
          </p15:clr>
        </p15:guide>
        <p15:guide id="3" orient="horz" pos="2160">
          <p15:clr>
            <a:srgbClr val="A4A3A4"/>
          </p15:clr>
        </p15:guide>
        <p15:guide id="4" orient="horz" pos="2024">
          <p15:clr>
            <a:srgbClr val="A4A3A4"/>
          </p15:clr>
        </p15:guide>
        <p15:guide id="5" orient="horz" pos="2296">
          <p15:clr>
            <a:srgbClr val="A4A3A4"/>
          </p15:clr>
        </p15:guide>
        <p15:guide id="6" orient="horz" pos="1979">
          <p15:clr>
            <a:srgbClr val="A4A3A4"/>
          </p15:clr>
        </p15:guide>
        <p15:guide id="7" orient="horz" pos="3566">
          <p15:clr>
            <a:srgbClr val="A4A3A4"/>
          </p15:clr>
        </p15:guide>
        <p15:guide id="8" orient="horz" pos="3748">
          <p15:clr>
            <a:srgbClr val="A4A3A4"/>
          </p15:clr>
        </p15:guide>
        <p15:guide id="9" pos="2880">
          <p15:clr>
            <a:srgbClr val="A4A3A4"/>
          </p15:clr>
        </p15:guide>
        <p15:guide id="10" pos="3016">
          <p15:clr>
            <a:srgbClr val="A4A3A4"/>
          </p15:clr>
        </p15:guide>
        <p15:guide id="11" pos="2744">
          <p15:clr>
            <a:srgbClr val="A4A3A4"/>
          </p15:clr>
        </p15:guide>
        <p15:guide id="12" pos="1519">
          <p15:clr>
            <a:srgbClr val="A4A3A4"/>
          </p15:clr>
        </p15:guide>
        <p15:guide id="13" pos="5420">
          <p15:clr>
            <a:srgbClr val="A4A3A4"/>
          </p15:clr>
        </p15:guide>
        <p15:guide id="14" pos="42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CC3300"/>
    <a:srgbClr val="003399"/>
    <a:srgbClr val="001B36"/>
    <a:srgbClr val="008080"/>
    <a:srgbClr val="009999"/>
    <a:srgbClr val="3399FF"/>
    <a:srgbClr val="F9FC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35758FB7-9AC5-4552-8A53-C91805E547FA}" styleName="테마 스타일 1 - 강조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8D230F3-CF80-4859-8CE7-A43EE81993B5}" styleName="밝은 스타일 1 - 강조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343" autoAdjust="0"/>
    <p:restoredTop sz="94548" autoAdjust="0"/>
  </p:normalViewPr>
  <p:slideViewPr>
    <p:cSldViewPr>
      <p:cViewPr varScale="1">
        <p:scale>
          <a:sx n="73" d="100"/>
          <a:sy n="73" d="100"/>
        </p:scale>
        <p:origin x="451" y="72"/>
      </p:cViewPr>
      <p:guideLst>
        <p:guide orient="horz" pos="799"/>
        <p:guide orient="horz" pos="3475"/>
        <p:guide orient="horz" pos="2160"/>
        <p:guide orient="horz" pos="2024"/>
        <p:guide orient="horz" pos="2296"/>
        <p:guide orient="horz" pos="1979"/>
        <p:guide orient="horz" pos="3566"/>
        <p:guide orient="horz" pos="3748"/>
        <p:guide pos="2880"/>
        <p:guide pos="3016"/>
        <p:guide pos="2744"/>
        <p:guide pos="1519"/>
        <p:guide pos="5420"/>
        <p:guide pos="4241"/>
      </p:guideLst>
    </p:cSldViewPr>
  </p:slideViewPr>
  <p:outlineViewPr>
    <p:cViewPr>
      <p:scale>
        <a:sx n="33" d="100"/>
        <a:sy n="33" d="100"/>
      </p:scale>
      <p:origin x="0" y="-7788"/>
    </p:cViewPr>
  </p:outlineViewPr>
  <p:notesTextViewPr>
    <p:cViewPr>
      <p:scale>
        <a:sx n="3" d="2"/>
        <a:sy n="3" d="2"/>
      </p:scale>
      <p:origin x="0" y="0"/>
    </p:cViewPr>
  </p:notesTextViewPr>
  <p:sorterViewPr>
    <p:cViewPr>
      <p:scale>
        <a:sx n="66" d="100"/>
        <a:sy n="66" d="100"/>
      </p:scale>
      <p:origin x="0" y="-3648"/>
    </p:cViewPr>
  </p:sorterViewPr>
  <p:notesViewPr>
    <p:cSldViewPr>
      <p:cViewPr varScale="1">
        <p:scale>
          <a:sx n="83" d="100"/>
          <a:sy n="83" d="100"/>
        </p:scale>
        <p:origin x="-19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148"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ko-KR" altLang="en-US"/>
          </a:p>
        </p:txBody>
      </p:sp>
      <p:sp>
        <p:nvSpPr>
          <p:cNvPr id="3" name="날짜 개체 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1552E4C-EABF-4701-8C80-02C4183D813D}" type="datetimeFigureOut">
              <a:rPr lang="ko-KR" altLang="en-US"/>
              <a:pPr>
                <a:defRPr/>
              </a:pPr>
              <a:t>2018-11-07</a:t>
            </a:fld>
            <a:endParaRPr lang="ko-KR" altLang="en-US"/>
          </a:p>
        </p:txBody>
      </p:sp>
      <p:sp>
        <p:nvSpPr>
          <p:cNvPr id="4" name="바닥글 개체 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ko-KR" altLang="en-US"/>
          </a:p>
        </p:txBody>
      </p:sp>
      <p:sp>
        <p:nvSpPr>
          <p:cNvPr id="5" name="슬라이드 번호 개체 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63BFA26B-F959-4934-A4F8-311F79E7D327}" type="slidenum">
              <a:rPr lang="ko-KR" altLang="en-US"/>
              <a:pPr>
                <a:defRPr/>
              </a:pPr>
              <a:t>‹#›</a:t>
            </a:fld>
            <a:endParaRPr lang="ko-KR" altLang="en-US"/>
          </a:p>
        </p:txBody>
      </p:sp>
    </p:spTree>
    <p:extLst>
      <p:ext uri="{BB962C8B-B14F-4D97-AF65-F5344CB8AC3E}">
        <p14:creationId xmlns:p14="http://schemas.microsoft.com/office/powerpoint/2010/main" val="36214777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SzTx/>
              <a:buFontTx/>
              <a:buNone/>
              <a:defRPr sz="1200">
                <a:latin typeface="굴림" pitchFamily="50" charset="-127"/>
                <a:ea typeface="굴림" pitchFamily="50" charset="-127"/>
              </a:defRPr>
            </a:lvl1pPr>
          </a:lstStyle>
          <a:p>
            <a:pPr>
              <a:defRPr/>
            </a:pPr>
            <a:endParaRPr lang="en-US" altLang="ko-KR"/>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SzTx/>
              <a:buFontTx/>
              <a:buNone/>
              <a:defRPr sz="1200">
                <a:latin typeface="굴림" pitchFamily="50" charset="-127"/>
                <a:ea typeface="굴림" pitchFamily="50" charset="-127"/>
              </a:defRPr>
            </a:lvl1pPr>
          </a:lstStyle>
          <a:p>
            <a:pPr>
              <a:defRPr/>
            </a:pPr>
            <a:endParaRPr lang="en-US" altLang="ko-KR"/>
          </a:p>
        </p:txBody>
      </p:sp>
      <p:sp>
        <p:nvSpPr>
          <p:cNvPr id="860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ko-KR" altLang="en-US" noProof="0"/>
              <a:t>마스터 텍스트 스타일을 편집합니다</a:t>
            </a:r>
          </a:p>
          <a:p>
            <a:pPr lvl="1"/>
            <a:r>
              <a:rPr lang="ko-KR" altLang="en-US" noProof="0"/>
              <a:t>둘째 수준</a:t>
            </a:r>
          </a:p>
          <a:p>
            <a:pPr lvl="2"/>
            <a:r>
              <a:rPr lang="ko-KR" altLang="en-US" noProof="0"/>
              <a:t>셋째 수준</a:t>
            </a:r>
          </a:p>
          <a:p>
            <a:pPr lvl="3"/>
            <a:r>
              <a:rPr lang="ko-KR" altLang="en-US" noProof="0"/>
              <a:t>넷째 수준</a:t>
            </a:r>
          </a:p>
          <a:p>
            <a:pPr lvl="4"/>
            <a:r>
              <a:rPr lang="ko-KR" altLang="en-US" noProof="0"/>
              <a:t>다섯째 수준</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SzTx/>
              <a:buFontTx/>
              <a:buNone/>
              <a:defRPr sz="1200">
                <a:latin typeface="굴림" pitchFamily="50" charset="-127"/>
                <a:ea typeface="굴림" pitchFamily="50" charset="-127"/>
              </a:defRPr>
            </a:lvl1pPr>
          </a:lstStyle>
          <a:p>
            <a:pPr>
              <a:defRPr/>
            </a:pPr>
            <a:endParaRPr lang="en-US" altLang="ko-KR"/>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SzTx/>
              <a:buFontTx/>
              <a:buNone/>
              <a:defRPr sz="1200">
                <a:latin typeface="굴림" pitchFamily="50" charset="-127"/>
                <a:ea typeface="굴림" pitchFamily="50" charset="-127"/>
              </a:defRPr>
            </a:lvl1pPr>
          </a:lstStyle>
          <a:p>
            <a:pPr>
              <a:defRPr/>
            </a:pPr>
            <a:fld id="{220DB9FA-5993-4E14-B90B-C759CD624000}" type="slidenum">
              <a:rPr lang="ko-KR" altLang="en-US"/>
              <a:pPr>
                <a:defRPr/>
              </a:pPr>
              <a:t>‹#›</a:t>
            </a:fld>
            <a:endParaRPr lang="en-US" altLang="ko-KR"/>
          </a:p>
        </p:txBody>
      </p:sp>
    </p:spTree>
    <p:extLst>
      <p:ext uri="{BB962C8B-B14F-4D97-AF65-F5344CB8AC3E}">
        <p14:creationId xmlns:p14="http://schemas.microsoft.com/office/powerpoint/2010/main" val="518754680"/>
      </p:ext>
    </p:extLst>
  </p:cSld>
  <p:clrMap bg1="lt1" tx1="dk1" bg2="lt2" tx2="dk2" accent1="accent1" accent2="accent2" accent3="accent3" accent4="accent4" accent5="accent5" accent6="accent6" hlink="hlink" folHlink="folHlink"/>
  <p:hf hdr="0" ftr="0" dt="0"/>
  <p:notesStyle>
    <a:lvl1pPr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1pPr>
    <a:lvl2pPr marL="457200"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2pPr>
    <a:lvl3pPr marL="914400"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3pPr>
    <a:lvl4pPr marL="1371600"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4pPr>
    <a:lvl5pPr marL="1828800"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슬라이드 이미지 개체 틀 1"/>
          <p:cNvSpPr>
            <a:spLocks noGrp="1" noRot="1" noChangeAspect="1" noTextEdit="1"/>
          </p:cNvSpPr>
          <p:nvPr>
            <p:ph type="sldImg"/>
          </p:nvPr>
        </p:nvSpPr>
        <p:spPr>
          <a:ln/>
        </p:spPr>
      </p:sp>
      <p:sp>
        <p:nvSpPr>
          <p:cNvPr id="87043" name="슬라이드 노트 개체 틀 2"/>
          <p:cNvSpPr>
            <a:spLocks noGrp="1"/>
          </p:cNvSpPr>
          <p:nvPr>
            <p:ph type="body" idx="1"/>
          </p:nvPr>
        </p:nvSpPr>
        <p:spPr>
          <a:noFill/>
          <a:ln/>
        </p:spPr>
        <p:txBody>
          <a:bodyPr/>
          <a:lstStyle/>
          <a:p>
            <a:endParaRPr lang="ko-KR" altLang="en-US" dirty="0"/>
          </a:p>
        </p:txBody>
      </p:sp>
      <p:sp>
        <p:nvSpPr>
          <p:cNvPr id="87044" name="슬라이드 번호 개체 틀 3"/>
          <p:cNvSpPr>
            <a:spLocks noGrp="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DC4150E-008F-44EC-8123-BCF7DC597834}"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Tree>
    <p:extLst>
      <p:ext uri="{BB962C8B-B14F-4D97-AF65-F5344CB8AC3E}">
        <p14:creationId xmlns:p14="http://schemas.microsoft.com/office/powerpoint/2010/main" val="305726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121404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0A29D844-AB3D-4BE7-BDB8-6CE8CAF7652D}"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8361247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4963081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302683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6</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2686534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745194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8</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867972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9</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794763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10</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703041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1611584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9170467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9908977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722228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6765933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16</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272087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1581632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18</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7741672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19</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3402931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20</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1623779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1937951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3209076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4244004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4398298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8104459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26</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846562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9554303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28</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2647230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29</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290104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30</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6927018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6686424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7946343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373244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6249348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2017834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36</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7204486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423329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4F44554B-3166-4770-8033-52E85251BCC5}"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38</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22883" name="Rectangle 2"/>
          <p:cNvSpPr>
            <a:spLocks noGrp="1" noRot="1" noChangeAspec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7906371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39</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4041361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40</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4028872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21555395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18151244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40447760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92573856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5930003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46</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88778998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47</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58263933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48</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11821516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49</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46326585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50</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373885245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584B4A99-683C-4596-8256-EF0EB0CA3408}"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51</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42672556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52</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dirty="0"/>
          </a:p>
        </p:txBody>
      </p:sp>
    </p:spTree>
    <p:extLst>
      <p:ext uri="{BB962C8B-B14F-4D97-AF65-F5344CB8AC3E}">
        <p14:creationId xmlns:p14="http://schemas.microsoft.com/office/powerpoint/2010/main" val="34562028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53</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a:p>
        </p:txBody>
      </p:sp>
    </p:spTree>
    <p:extLst>
      <p:ext uri="{BB962C8B-B14F-4D97-AF65-F5344CB8AC3E}">
        <p14:creationId xmlns:p14="http://schemas.microsoft.com/office/powerpoint/2010/main" val="112181248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EAD50A52-80D6-4B15-9AFB-7F17CB08DD8A}"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54</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endParaRPr lang="ko-KR" altLang="en-US" dirty="0"/>
          </a:p>
        </p:txBody>
      </p:sp>
    </p:spTree>
    <p:extLst>
      <p:ext uri="{BB962C8B-B14F-4D97-AF65-F5344CB8AC3E}">
        <p14:creationId xmlns:p14="http://schemas.microsoft.com/office/powerpoint/2010/main" val="21194910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슬라이드 이미지 개체 틀 1"/>
          <p:cNvSpPr>
            <a:spLocks noGrp="1" noRot="1" noChangeAspect="1" noTextEdit="1"/>
          </p:cNvSpPr>
          <p:nvPr>
            <p:ph type="sldImg"/>
          </p:nvPr>
        </p:nvSpPr>
        <p:spPr>
          <a:ln/>
        </p:spPr>
      </p:sp>
      <p:sp>
        <p:nvSpPr>
          <p:cNvPr id="87043" name="슬라이드 노트 개체 틀 2"/>
          <p:cNvSpPr>
            <a:spLocks noGrp="1"/>
          </p:cNvSpPr>
          <p:nvPr>
            <p:ph type="body" idx="1"/>
          </p:nvPr>
        </p:nvSpPr>
        <p:spPr>
          <a:noFill/>
          <a:ln/>
        </p:spPr>
        <p:txBody>
          <a:bodyPr/>
          <a:lstStyle/>
          <a:p>
            <a:endParaRPr lang="ko-KR" altLang="en-US" dirty="0"/>
          </a:p>
        </p:txBody>
      </p:sp>
      <p:sp>
        <p:nvSpPr>
          <p:cNvPr id="87044" name="슬라이드 번호 개체 틀 3"/>
          <p:cNvSpPr>
            <a:spLocks noGrp="1"/>
          </p:cNvSpPr>
          <p:nvPr>
            <p:ph type="sldNum" sz="quarter" idx="5"/>
          </p:nvPr>
        </p:nvSpPr>
        <p:spPr>
          <a:noFill/>
        </p:spPr>
        <p:txBody>
          <a:bodyPr/>
          <a:lstStyle/>
          <a:p>
            <a:pPr marL="0" marR="0" lvl="0" indent="0" algn="r" defTabSz="914400" rtl="0" eaLnBrk="1" fontAlgn="base" latinLnBrk="1" hangingPunct="1">
              <a:lnSpc>
                <a:spcPct val="100000"/>
              </a:lnSpc>
              <a:spcBef>
                <a:spcPct val="0"/>
              </a:spcBef>
              <a:spcAft>
                <a:spcPct val="0"/>
              </a:spcAft>
              <a:buClrTx/>
              <a:buSzTx/>
              <a:buFontTx/>
              <a:buNone/>
              <a:tabLst/>
              <a:defRPr/>
            </a:pPr>
            <a:fld id="{9DC4150E-008F-44EC-8123-BCF7DC597834}" type="slidenum">
              <a:rPr kumimoji="1" lang="ko-KR" altLang="en-US" sz="1200" b="0" i="0" u="none" strike="noStrike" kern="1200" cap="none" spc="0" normalizeH="0" baseline="0" noProof="0" smtClean="0">
                <a:ln>
                  <a:noFill/>
                </a:ln>
                <a:solidFill>
                  <a:srgbClr val="000000"/>
                </a:solidFill>
                <a:effectLst/>
                <a:uLnTx/>
                <a:uFillTx/>
                <a:latin typeface="굴림" pitchFamily="50" charset="-127"/>
                <a:ea typeface="굴림" pitchFamily="50" charset="-127"/>
                <a:cs typeface="+mn-cs"/>
              </a:rPr>
              <a:pPr marL="0" marR="0" lvl="0" indent="0" algn="r" defTabSz="914400" rtl="0" eaLnBrk="1" fontAlgn="base" latinLnBrk="1" hangingPunct="1">
                <a:lnSpc>
                  <a:spcPct val="100000"/>
                </a:lnSpc>
                <a:spcBef>
                  <a:spcPct val="0"/>
                </a:spcBef>
                <a:spcAft>
                  <a:spcPct val="0"/>
                </a:spcAft>
                <a:buClrTx/>
                <a:buSzTx/>
                <a:buFontTx/>
                <a:buNone/>
                <a:tabLst/>
                <a:defRPr/>
              </a:pPr>
              <a:t>55</a:t>
            </a:fld>
            <a:endParaRPr kumimoji="1" lang="en-US" altLang="ko-KR" sz="1200" b="0" i="0" u="none" strike="noStrike" kern="1200" cap="none" spc="0" normalizeH="0" baseline="0" noProof="0">
              <a:ln>
                <a:noFill/>
              </a:ln>
              <a:solidFill>
                <a:srgbClr val="000000"/>
              </a:solidFill>
              <a:effectLst/>
              <a:uLnTx/>
              <a:uFillTx/>
              <a:latin typeface="굴림" pitchFamily="50" charset="-127"/>
              <a:ea typeface="굴림" pitchFamily="50" charset="-127"/>
              <a:cs typeface="+mn-cs"/>
            </a:endParaRPr>
          </a:p>
        </p:txBody>
      </p:sp>
    </p:spTree>
    <p:extLst>
      <p:ext uri="{BB962C8B-B14F-4D97-AF65-F5344CB8AC3E}">
        <p14:creationId xmlns:p14="http://schemas.microsoft.com/office/powerpoint/2010/main" val="3925098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Rectangle 47"/>
          <p:cNvSpPr>
            <a:spLocks noGrp="1" noChangeArrowheads="1"/>
          </p:cNvSpPr>
          <p:nvPr>
            <p:ph type="sldNum" sz="quarter" idx="10"/>
          </p:nvPr>
        </p:nvSpPr>
        <p:spPr>
          <a:xfrm>
            <a:off x="7885113" y="6453188"/>
            <a:ext cx="598487" cy="304800"/>
          </a:xfrm>
          <a:prstGeom prst="rect">
            <a:avLst/>
          </a:prstGeom>
        </p:spPr>
        <p:txBody>
          <a:bodyPr/>
          <a:lstStyle>
            <a:lvl1pPr>
              <a:defRPr/>
            </a:lvl1pPr>
          </a:lstStyle>
          <a:p>
            <a:pPr>
              <a:defRPr/>
            </a:pPr>
            <a:fld id="{40500D8B-FBB5-4DD2-93D2-00A5CC562473}" type="slidenum">
              <a:rPr lang="ko-KR" altLang="en-US"/>
              <a:pPr>
                <a:defRPr/>
              </a:pPr>
              <a:t>‹#›</a:t>
            </a:fld>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다이어그램 또는 조직도">
    <p:spTree>
      <p:nvGrpSpPr>
        <p:cNvPr id="1" name=""/>
        <p:cNvGrpSpPr/>
        <p:nvPr/>
      </p:nvGrpSpPr>
      <p:grpSpPr>
        <a:xfrm>
          <a:off x="0" y="0"/>
          <a:ext cx="0" cy="0"/>
          <a:chOff x="0" y="0"/>
          <a:chExt cx="0" cy="0"/>
        </a:xfrm>
      </p:grpSpPr>
      <p:sp>
        <p:nvSpPr>
          <p:cNvPr id="3" name="SmartArt 개체 틀 2"/>
          <p:cNvSpPr>
            <a:spLocks noGrp="1"/>
          </p:cNvSpPr>
          <p:nvPr>
            <p:ph type="dgm" idx="1"/>
          </p:nvPr>
        </p:nvSpPr>
        <p:spPr>
          <a:xfrm>
            <a:off x="1182688" y="1371600"/>
            <a:ext cx="7772400" cy="3810000"/>
          </a:xfrm>
        </p:spPr>
        <p:txBody>
          <a:bodyPr/>
          <a:lstStyle/>
          <a:p>
            <a:pPr lvl="0"/>
            <a:endParaRPr lang="ko-KR" altLang="en-US" noProof="0"/>
          </a:p>
        </p:txBody>
      </p:sp>
      <p:sp>
        <p:nvSpPr>
          <p:cNvPr id="4" name="Rectangle 45"/>
          <p:cNvSpPr>
            <a:spLocks noGrp="1" noChangeArrowheads="1"/>
          </p:cNvSpPr>
          <p:nvPr>
            <p:ph type="dt" sz="half" idx="10"/>
          </p:nvPr>
        </p:nvSpPr>
        <p:spPr>
          <a:xfrm>
            <a:off x="152400" y="6477000"/>
            <a:ext cx="1905000" cy="228600"/>
          </a:xfrm>
          <a:prstGeom prst="rect">
            <a:avLst/>
          </a:prstGeom>
        </p:spPr>
        <p:txBody>
          <a:bodyPr/>
          <a:lstStyle>
            <a:lvl1pPr>
              <a:defRPr/>
            </a:lvl1pPr>
          </a:lstStyle>
          <a:p>
            <a:pPr>
              <a:defRPr/>
            </a:pPr>
            <a:endParaRPr lang="en-US" altLang="ko-KR"/>
          </a:p>
        </p:txBody>
      </p:sp>
      <p:sp>
        <p:nvSpPr>
          <p:cNvPr id="5" name="Rectangle 46"/>
          <p:cNvSpPr>
            <a:spLocks noGrp="1" noChangeArrowheads="1"/>
          </p:cNvSpPr>
          <p:nvPr>
            <p:ph type="ftr" sz="quarter" idx="11"/>
          </p:nvPr>
        </p:nvSpPr>
        <p:spPr>
          <a:xfrm>
            <a:off x="152400" y="6172200"/>
            <a:ext cx="2895600" cy="228600"/>
          </a:xfrm>
          <a:prstGeom prst="rect">
            <a:avLst/>
          </a:prstGeom>
        </p:spPr>
        <p:txBody>
          <a:bodyPr/>
          <a:lstStyle>
            <a:lvl1pPr>
              <a:defRPr/>
            </a:lvl1pPr>
          </a:lstStyle>
          <a:p>
            <a:pPr>
              <a:defRPr/>
            </a:pPr>
            <a:endParaRPr lang="en-US" altLang="ko-KR"/>
          </a:p>
        </p:txBody>
      </p:sp>
      <p:sp>
        <p:nvSpPr>
          <p:cNvPr id="6" name="Rectangle 47"/>
          <p:cNvSpPr>
            <a:spLocks noGrp="1" noChangeArrowheads="1"/>
          </p:cNvSpPr>
          <p:nvPr>
            <p:ph type="sldNum" sz="quarter" idx="12"/>
          </p:nvPr>
        </p:nvSpPr>
        <p:spPr>
          <a:xfrm>
            <a:off x="7885113" y="6453188"/>
            <a:ext cx="598487" cy="304800"/>
          </a:xfrm>
          <a:prstGeom prst="rect">
            <a:avLst/>
          </a:prstGeom>
        </p:spPr>
        <p:txBody>
          <a:bodyPr/>
          <a:lstStyle>
            <a:lvl1pPr>
              <a:defRPr/>
            </a:lvl1pPr>
          </a:lstStyle>
          <a:p>
            <a:pPr>
              <a:defRPr/>
            </a:pPr>
            <a:fld id="{453D33E2-BBDC-49F2-94D5-D5399351AE5B}" type="slidenum">
              <a:rPr lang="ko-KR" altLang="en-US"/>
              <a:pPr>
                <a:defRPr/>
              </a:pPr>
              <a:t>‹#›</a:t>
            </a:fld>
            <a:endParaRPr lang="en-US" altLang="ko-K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fourObj" preserve="1">
  <p:cSld name="제목 및 내용 4개">
    <p:spTree>
      <p:nvGrpSpPr>
        <p:cNvPr id="1" name=""/>
        <p:cNvGrpSpPr/>
        <p:nvPr/>
      </p:nvGrpSpPr>
      <p:grpSpPr>
        <a:xfrm>
          <a:off x="0" y="0"/>
          <a:ext cx="0" cy="0"/>
          <a:chOff x="0" y="0"/>
          <a:chExt cx="0" cy="0"/>
        </a:xfrm>
      </p:grpSpPr>
      <p:sp>
        <p:nvSpPr>
          <p:cNvPr id="2" name="제목 1"/>
          <p:cNvSpPr>
            <a:spLocks noGrp="1"/>
          </p:cNvSpPr>
          <p:nvPr>
            <p:ph type="title" sz="quarter"/>
          </p:nvPr>
        </p:nvSpPr>
        <p:spPr>
          <a:xfrm>
            <a:off x="152400" y="84138"/>
            <a:ext cx="8915400" cy="677862"/>
          </a:xfrm>
        </p:spPr>
        <p:txBody>
          <a:bodyPr/>
          <a:lstStyle/>
          <a:p>
            <a:r>
              <a:rPr lang="ko-KR" altLang="en-US"/>
              <a:t>마스터 제목 스타일 편집</a:t>
            </a:r>
          </a:p>
        </p:txBody>
      </p:sp>
      <p:sp>
        <p:nvSpPr>
          <p:cNvPr id="3" name="내용 개체 틀 2"/>
          <p:cNvSpPr>
            <a:spLocks noGrp="1"/>
          </p:cNvSpPr>
          <p:nvPr>
            <p:ph sz="quarter" idx="1"/>
          </p:nvPr>
        </p:nvSpPr>
        <p:spPr>
          <a:xfrm>
            <a:off x="1182688" y="1371600"/>
            <a:ext cx="3810000" cy="18288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quarter" idx="2"/>
          </p:nvPr>
        </p:nvSpPr>
        <p:spPr>
          <a:xfrm>
            <a:off x="5145088" y="1371600"/>
            <a:ext cx="3810000" cy="18288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내용 개체 틀 4"/>
          <p:cNvSpPr>
            <a:spLocks noGrp="1"/>
          </p:cNvSpPr>
          <p:nvPr>
            <p:ph sz="quarter" idx="3"/>
          </p:nvPr>
        </p:nvSpPr>
        <p:spPr>
          <a:xfrm>
            <a:off x="1182688" y="3352800"/>
            <a:ext cx="3810000" cy="18288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내용 개체 틀 5"/>
          <p:cNvSpPr>
            <a:spLocks noGrp="1"/>
          </p:cNvSpPr>
          <p:nvPr>
            <p:ph sz="quarter" idx="4"/>
          </p:nvPr>
        </p:nvSpPr>
        <p:spPr>
          <a:xfrm>
            <a:off x="5145088" y="3352800"/>
            <a:ext cx="3810000" cy="18288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Rectangle 45"/>
          <p:cNvSpPr>
            <a:spLocks noGrp="1" noChangeArrowheads="1"/>
          </p:cNvSpPr>
          <p:nvPr>
            <p:ph type="dt" sz="half" idx="10"/>
          </p:nvPr>
        </p:nvSpPr>
        <p:spPr>
          <a:xfrm>
            <a:off x="152400" y="6477000"/>
            <a:ext cx="1905000" cy="228600"/>
          </a:xfrm>
          <a:prstGeom prst="rect">
            <a:avLst/>
          </a:prstGeom>
        </p:spPr>
        <p:txBody>
          <a:bodyPr/>
          <a:lstStyle>
            <a:lvl1pPr>
              <a:defRPr/>
            </a:lvl1pPr>
          </a:lstStyle>
          <a:p>
            <a:pPr>
              <a:defRPr/>
            </a:pPr>
            <a:endParaRPr lang="en-US" altLang="ko-KR"/>
          </a:p>
        </p:txBody>
      </p:sp>
      <p:sp>
        <p:nvSpPr>
          <p:cNvPr id="8" name="Rectangle 46"/>
          <p:cNvSpPr>
            <a:spLocks noGrp="1" noChangeArrowheads="1"/>
          </p:cNvSpPr>
          <p:nvPr>
            <p:ph type="ftr" sz="quarter" idx="11"/>
          </p:nvPr>
        </p:nvSpPr>
        <p:spPr>
          <a:xfrm>
            <a:off x="152400" y="6172200"/>
            <a:ext cx="2895600" cy="228600"/>
          </a:xfrm>
          <a:prstGeom prst="rect">
            <a:avLst/>
          </a:prstGeom>
        </p:spPr>
        <p:txBody>
          <a:bodyPr/>
          <a:lstStyle>
            <a:lvl1pPr>
              <a:defRPr/>
            </a:lvl1pPr>
          </a:lstStyle>
          <a:p>
            <a:pPr>
              <a:defRPr/>
            </a:pPr>
            <a:endParaRPr lang="en-US" altLang="ko-KR"/>
          </a:p>
        </p:txBody>
      </p:sp>
      <p:sp>
        <p:nvSpPr>
          <p:cNvPr id="9" name="Rectangle 47"/>
          <p:cNvSpPr>
            <a:spLocks noGrp="1" noChangeArrowheads="1"/>
          </p:cNvSpPr>
          <p:nvPr>
            <p:ph type="sldNum" sz="quarter" idx="12"/>
          </p:nvPr>
        </p:nvSpPr>
        <p:spPr>
          <a:xfrm>
            <a:off x="7885113" y="6453188"/>
            <a:ext cx="598487" cy="304800"/>
          </a:xfrm>
          <a:prstGeom prst="rect">
            <a:avLst/>
          </a:prstGeom>
        </p:spPr>
        <p:txBody>
          <a:bodyPr/>
          <a:lstStyle>
            <a:lvl1pPr>
              <a:defRPr/>
            </a:lvl1pPr>
          </a:lstStyle>
          <a:p>
            <a:pPr>
              <a:defRPr/>
            </a:pPr>
            <a:fld id="{A0E32E22-6F10-4434-B47A-D23F650B65A5}" type="slidenum">
              <a:rPr lang="ko-KR" altLang="en-US"/>
              <a:pPr>
                <a:defRPr/>
              </a:pPr>
              <a:t>‹#›</a:t>
            </a:fld>
            <a:endParaRPr lang="en-US" altLang="ko-K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bl" preserve="1">
  <p:cSld name="제목 및 표">
    <p:spTree>
      <p:nvGrpSpPr>
        <p:cNvPr id="1" name=""/>
        <p:cNvGrpSpPr/>
        <p:nvPr/>
      </p:nvGrpSpPr>
      <p:grpSpPr>
        <a:xfrm>
          <a:off x="0" y="0"/>
          <a:ext cx="0" cy="0"/>
          <a:chOff x="0" y="0"/>
          <a:chExt cx="0" cy="0"/>
        </a:xfrm>
      </p:grpSpPr>
      <p:sp>
        <p:nvSpPr>
          <p:cNvPr id="2" name="제목 1"/>
          <p:cNvSpPr>
            <a:spLocks noGrp="1"/>
          </p:cNvSpPr>
          <p:nvPr>
            <p:ph type="title"/>
          </p:nvPr>
        </p:nvSpPr>
        <p:spPr>
          <a:xfrm>
            <a:off x="152400" y="84138"/>
            <a:ext cx="8915400" cy="677862"/>
          </a:xfrm>
        </p:spPr>
        <p:txBody>
          <a:bodyPr/>
          <a:lstStyle/>
          <a:p>
            <a:r>
              <a:rPr lang="ko-KR" altLang="en-US"/>
              <a:t>마스터 제목 스타일 편집</a:t>
            </a:r>
          </a:p>
        </p:txBody>
      </p:sp>
      <p:sp>
        <p:nvSpPr>
          <p:cNvPr id="3" name="표 개체 틀 2"/>
          <p:cNvSpPr>
            <a:spLocks noGrp="1"/>
          </p:cNvSpPr>
          <p:nvPr>
            <p:ph type="tbl" idx="1"/>
          </p:nvPr>
        </p:nvSpPr>
        <p:spPr>
          <a:xfrm>
            <a:off x="1182688" y="1371600"/>
            <a:ext cx="7772400" cy="3810000"/>
          </a:xfrm>
        </p:spPr>
        <p:txBody>
          <a:bodyPr/>
          <a:lstStyle/>
          <a:p>
            <a:pPr lvl="0"/>
            <a:endParaRPr lang="ko-KR" altLang="en-US" noProof="0"/>
          </a:p>
        </p:txBody>
      </p:sp>
      <p:sp>
        <p:nvSpPr>
          <p:cNvPr id="4" name="Rectangle 47"/>
          <p:cNvSpPr>
            <a:spLocks noGrp="1" noChangeArrowheads="1"/>
          </p:cNvSpPr>
          <p:nvPr>
            <p:ph type="sldNum" sz="quarter" idx="10"/>
          </p:nvPr>
        </p:nvSpPr>
        <p:spPr>
          <a:xfrm>
            <a:off x="7885113" y="6453188"/>
            <a:ext cx="598487" cy="304800"/>
          </a:xfrm>
          <a:prstGeom prst="rect">
            <a:avLst/>
          </a:prstGeom>
        </p:spPr>
        <p:txBody>
          <a:bodyPr/>
          <a:lstStyle>
            <a:lvl1pPr>
              <a:defRPr/>
            </a:lvl1pPr>
          </a:lstStyle>
          <a:p>
            <a:pPr>
              <a:defRPr/>
            </a:pPr>
            <a:fld id="{D7D57E6C-42A9-4940-91CB-34D060451FAE}" type="slidenum">
              <a:rPr lang="ko-KR" altLang="en-US"/>
              <a:pPr>
                <a:defRPr/>
              </a:pPr>
              <a:t>‹#›</a:t>
            </a:fld>
            <a:endParaRPr lang="en-US" altLang="ko-K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Chart" preserve="1">
  <p:cSld name="제목, 텍스트 및 차트">
    <p:spTree>
      <p:nvGrpSpPr>
        <p:cNvPr id="1" name=""/>
        <p:cNvGrpSpPr/>
        <p:nvPr/>
      </p:nvGrpSpPr>
      <p:grpSpPr>
        <a:xfrm>
          <a:off x="0" y="0"/>
          <a:ext cx="0" cy="0"/>
          <a:chOff x="0" y="0"/>
          <a:chExt cx="0" cy="0"/>
        </a:xfrm>
      </p:grpSpPr>
      <p:sp>
        <p:nvSpPr>
          <p:cNvPr id="2" name="제목 1"/>
          <p:cNvSpPr>
            <a:spLocks noGrp="1"/>
          </p:cNvSpPr>
          <p:nvPr>
            <p:ph type="title"/>
          </p:nvPr>
        </p:nvSpPr>
        <p:spPr>
          <a:xfrm>
            <a:off x="152400" y="84138"/>
            <a:ext cx="8915400" cy="677862"/>
          </a:xfrm>
        </p:spPr>
        <p:txBody>
          <a:bodyPr/>
          <a:lstStyle/>
          <a:p>
            <a:r>
              <a:rPr lang="ko-KR" altLang="en-US"/>
              <a:t>마스터 제목 스타일 편집</a:t>
            </a:r>
          </a:p>
        </p:txBody>
      </p:sp>
      <p:sp>
        <p:nvSpPr>
          <p:cNvPr id="3" name="텍스트 개체 틀 2"/>
          <p:cNvSpPr>
            <a:spLocks noGrp="1"/>
          </p:cNvSpPr>
          <p:nvPr>
            <p:ph type="body" sz="half" idx="1"/>
          </p:nvPr>
        </p:nvSpPr>
        <p:spPr>
          <a:xfrm>
            <a:off x="1182688" y="1371600"/>
            <a:ext cx="3810000" cy="3810000"/>
          </a:xfrm>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차트 개체 틀 3"/>
          <p:cNvSpPr>
            <a:spLocks noGrp="1"/>
          </p:cNvSpPr>
          <p:nvPr>
            <p:ph type="chart" sz="half" idx="2"/>
          </p:nvPr>
        </p:nvSpPr>
        <p:spPr>
          <a:xfrm>
            <a:off x="5145088" y="1371600"/>
            <a:ext cx="3810000" cy="3810000"/>
          </a:xfrm>
        </p:spPr>
        <p:txBody>
          <a:bodyPr/>
          <a:lstStyle/>
          <a:p>
            <a:pPr lvl="0"/>
            <a:endParaRPr lang="ko-KR" altLang="en-US" noProof="0"/>
          </a:p>
        </p:txBody>
      </p:sp>
      <p:sp>
        <p:nvSpPr>
          <p:cNvPr id="5" name="Rectangle 45"/>
          <p:cNvSpPr>
            <a:spLocks noGrp="1" noChangeArrowheads="1"/>
          </p:cNvSpPr>
          <p:nvPr>
            <p:ph type="dt" sz="half" idx="10"/>
          </p:nvPr>
        </p:nvSpPr>
        <p:spPr>
          <a:xfrm>
            <a:off x="152400" y="6477000"/>
            <a:ext cx="1905000" cy="228600"/>
          </a:xfrm>
          <a:prstGeom prst="rect">
            <a:avLst/>
          </a:prstGeom>
        </p:spPr>
        <p:txBody>
          <a:bodyPr/>
          <a:lstStyle>
            <a:lvl1pPr>
              <a:defRPr/>
            </a:lvl1pPr>
          </a:lstStyle>
          <a:p>
            <a:pPr>
              <a:defRPr/>
            </a:pPr>
            <a:endParaRPr lang="en-US" altLang="ko-KR"/>
          </a:p>
        </p:txBody>
      </p:sp>
      <p:sp>
        <p:nvSpPr>
          <p:cNvPr id="6" name="Rectangle 46"/>
          <p:cNvSpPr>
            <a:spLocks noGrp="1" noChangeArrowheads="1"/>
          </p:cNvSpPr>
          <p:nvPr>
            <p:ph type="ftr" sz="quarter" idx="11"/>
          </p:nvPr>
        </p:nvSpPr>
        <p:spPr>
          <a:xfrm>
            <a:off x="152400" y="6172200"/>
            <a:ext cx="2895600" cy="228600"/>
          </a:xfrm>
          <a:prstGeom prst="rect">
            <a:avLst/>
          </a:prstGeom>
        </p:spPr>
        <p:txBody>
          <a:bodyPr/>
          <a:lstStyle>
            <a:lvl1pPr>
              <a:defRPr/>
            </a:lvl1pPr>
          </a:lstStyle>
          <a:p>
            <a:pPr>
              <a:defRPr/>
            </a:pPr>
            <a:endParaRPr lang="en-US" altLang="ko-KR"/>
          </a:p>
        </p:txBody>
      </p:sp>
      <p:sp>
        <p:nvSpPr>
          <p:cNvPr id="7" name="Rectangle 47"/>
          <p:cNvSpPr>
            <a:spLocks noGrp="1" noChangeArrowheads="1"/>
          </p:cNvSpPr>
          <p:nvPr>
            <p:ph type="sldNum" sz="quarter" idx="12"/>
          </p:nvPr>
        </p:nvSpPr>
        <p:spPr>
          <a:xfrm>
            <a:off x="7885113" y="6453188"/>
            <a:ext cx="598487" cy="304800"/>
          </a:xfrm>
          <a:prstGeom prst="rect">
            <a:avLst/>
          </a:prstGeom>
        </p:spPr>
        <p:txBody>
          <a:bodyPr/>
          <a:lstStyle>
            <a:lvl1pPr>
              <a:defRPr/>
            </a:lvl1pPr>
          </a:lstStyle>
          <a:p>
            <a:pPr>
              <a:defRPr/>
            </a:pPr>
            <a:fld id="{6B243AA6-E01F-44D5-A6CB-93870E4817F0}" type="slidenum">
              <a:rPr lang="ko-KR" altLang="en-US"/>
              <a:pPr>
                <a:defRPr/>
              </a:pPr>
              <a:t>‹#›</a:t>
            </a:fld>
            <a:endParaRPr lang="en-US" altLang="ko-K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a:t>마스터 제목 스타일 편집</a:t>
            </a:r>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a:t>마스터 부제목 스타일 편집</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idx="1"/>
          </p:nvPr>
        </p:nvSpPr>
        <p:spPr/>
        <p:txBody>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a:t>마스터 제목 스타일 편집</a:t>
            </a:r>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a:t>마스터 텍스트 스타일을 편집합니다</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a:t>마스터 제목 스타일 편집</a:t>
            </a:r>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날짜 개체 틀 2"/>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a:t>마스터 제목 스타일 편집</a:t>
            </a:r>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a:t>마스터 제목 스타일 편집</a:t>
            </a:r>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a:t>마스터 텍스트 스타일을 편집합니다</a:t>
            </a:r>
          </a:p>
        </p:txBody>
      </p:sp>
      <p:sp>
        <p:nvSpPr>
          <p:cNvPr id="5" name="날짜 개체 틀 4"/>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a:t>마스터 제목 스타일 편집</a:t>
            </a:r>
          </a:p>
        </p:txBody>
      </p:sp>
      <p:sp>
        <p:nvSpPr>
          <p:cNvPr id="3" name="세로 텍스트 개체 틀 2"/>
          <p:cNvSpPr>
            <a:spLocks noGrp="1"/>
          </p:cNvSpPr>
          <p:nvPr>
            <p:ph type="body" orient="vert" idx="1"/>
          </p:nvPr>
        </p:nvSpPr>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a:t>마스터 제목 스타일 편집</a:t>
            </a:r>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10"/>
          </p:nvPr>
        </p:nvSpPr>
        <p:spPr/>
        <p:txBody>
          <a:bodyPr/>
          <a:lstStyle/>
          <a:p>
            <a:fld id="{E9CF71CE-0B19-4414-9E11-92A4B9F02DBA}" type="datetimeFigureOut">
              <a:rPr lang="ko-KR" altLang="en-US" smtClean="0"/>
              <a:pPr/>
              <a:t>2018-11-07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0B53117D-A11B-441A-BFB0-E55E767351F1}"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3075" name="Rectangle 10"/>
          <p:cNvSpPr>
            <a:spLocks noGrp="1" noChangeArrowheads="1"/>
          </p:cNvSpPr>
          <p:nvPr>
            <p:ph type="body" idx="1"/>
          </p:nvPr>
        </p:nvSpPr>
        <p:spPr bwMode="auto">
          <a:xfrm>
            <a:off x="1182688" y="1371600"/>
            <a:ext cx="7772400" cy="3810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3077" name="Rectangle 9"/>
          <p:cNvSpPr>
            <a:spLocks noGrp="1" noChangeArrowheads="1"/>
          </p:cNvSpPr>
          <p:nvPr>
            <p:ph type="title"/>
          </p:nvPr>
        </p:nvSpPr>
        <p:spPr bwMode="auto">
          <a:xfrm>
            <a:off x="152400" y="84138"/>
            <a:ext cx="8915400" cy="67786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ko-KR" altLang="en-US"/>
              <a:t>마스터 제목 스타일 편집</a:t>
            </a:r>
          </a:p>
        </p:txBody>
      </p:sp>
      <p:pic>
        <p:nvPicPr>
          <p:cNvPr id="7" name="Picture 5" descr="1"/>
          <p:cNvPicPr>
            <a:picLocks noChangeAspect="1" noChangeArrowheads="1"/>
          </p:cNvPicPr>
          <p:nvPr userDrawn="1"/>
        </p:nvPicPr>
        <p:blipFill>
          <a:blip r:embed="rId7" cstate="print"/>
          <a:srcRect/>
          <a:stretch>
            <a:fillRect/>
          </a:stretch>
        </p:blipFill>
        <p:spPr bwMode="auto">
          <a:xfrm>
            <a:off x="179512" y="185443"/>
            <a:ext cx="603176" cy="579261"/>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Lst>
  <p:hf sldNum="0" hdr="0" ftr="0" dt="0"/>
  <p:txStyles>
    <p:title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p:titleStyle>
    <p:bodyStyle>
      <a:lvl1pPr marL="342900" indent="-342900" algn="l" rtl="0" eaLnBrk="0" fontAlgn="base" latinLnBrk="1" hangingPunct="0">
        <a:spcBef>
          <a:spcPct val="20000"/>
        </a:spcBef>
        <a:spcAft>
          <a:spcPct val="0"/>
        </a:spcAft>
        <a:buClr>
          <a:schemeClr val="folHlink"/>
        </a:buClr>
        <a:buSzPct val="60000"/>
        <a:buFont typeface="Wingdings" pitchFamily="2" charset="2"/>
        <a:buChar char="n"/>
        <a:defRPr kumimoji="1" sz="2400">
          <a:solidFill>
            <a:schemeClr val="tx1"/>
          </a:solidFill>
          <a:latin typeface="+mn-lt"/>
          <a:ea typeface="+mn-ea"/>
          <a:cs typeface="+mn-cs"/>
        </a:defRPr>
      </a:lvl1pPr>
      <a:lvl2pPr marL="742950" indent="-285750" algn="l" rtl="0" eaLnBrk="0" fontAlgn="base" latinLnBrk="1" hangingPunct="0">
        <a:spcBef>
          <a:spcPct val="20000"/>
        </a:spcBef>
        <a:spcAft>
          <a:spcPct val="0"/>
        </a:spcAft>
        <a:buClr>
          <a:schemeClr val="hlink"/>
        </a:buClr>
        <a:buSzPct val="55000"/>
        <a:buFont typeface="Wingdings" pitchFamily="2" charset="2"/>
        <a:buChar char="n"/>
        <a:defRPr kumimoji="1" sz="2400">
          <a:solidFill>
            <a:schemeClr val="tx1"/>
          </a:solidFill>
          <a:latin typeface="+mn-lt"/>
          <a:ea typeface="+mn-ea"/>
        </a:defRPr>
      </a:lvl2pPr>
      <a:lvl3pPr marL="1143000" indent="-228600" algn="l" rtl="0" eaLnBrk="0" fontAlgn="base" latinLnBrk="1"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latinLnBrk="1" hangingPunct="0">
        <a:spcBef>
          <a:spcPct val="20000"/>
        </a:spcBef>
        <a:spcAft>
          <a:spcPct val="0"/>
        </a:spcAft>
        <a:buClr>
          <a:schemeClr val="accent2"/>
        </a:buClr>
        <a:buSzPct val="55000"/>
        <a:buFont typeface="Wingdings" pitchFamily="2" charset="2"/>
        <a:buChar char="n"/>
        <a:defRPr kumimoji="1" sz="2400">
          <a:solidFill>
            <a:schemeClr val="tx1"/>
          </a:solidFill>
          <a:latin typeface="+mn-lt"/>
          <a:ea typeface="+mn-ea"/>
        </a:defRPr>
      </a:lvl4pPr>
      <a:lvl5pPr marL="2057400" indent="-228600" algn="l" rtl="0" eaLnBrk="0" fontAlgn="base" latinLnBrk="1" hangingPunct="0">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5pPr>
      <a:lvl6pPr marL="2514600" indent="-228600" algn="l" rtl="0" fontAlgn="base" latinLnBrk="1">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6pPr>
      <a:lvl7pPr marL="2971800" indent="-228600" algn="l" rtl="0" fontAlgn="base" latinLnBrk="1">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7pPr>
      <a:lvl8pPr marL="3429000" indent="-228600" algn="l" rtl="0" fontAlgn="base" latinLnBrk="1">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8pPr>
      <a:lvl9pPr marL="3886200" indent="-228600" algn="l" rtl="0" fontAlgn="base" latinLnBrk="1">
        <a:spcBef>
          <a:spcPct val="20000"/>
        </a:spcBef>
        <a:spcAft>
          <a:spcPct val="0"/>
        </a:spcAft>
        <a:buClr>
          <a:schemeClr val="accent1"/>
        </a:buClr>
        <a:buSzPct val="50000"/>
        <a:buFont typeface="Wingdings" pitchFamily="2" charset="2"/>
        <a:buChar char="n"/>
        <a:defRPr kumimoji="1" sz="2400">
          <a:solidFill>
            <a:schemeClr val="tx1"/>
          </a:solidFill>
          <a:latin typeface="+mn-lt"/>
          <a:ea typeface="+mn-ea"/>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CF71CE-0B19-4414-9E11-92A4B9F02DBA}" type="datetimeFigureOut">
              <a:rPr lang="ko-KR" altLang="en-US" smtClean="0"/>
              <a:pPr/>
              <a:t>2018-11-07</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53117D-A11B-441A-BFB0-E55E767351F1}"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9" name="Picture 5" descr="1"/>
          <p:cNvPicPr>
            <a:picLocks noChangeAspect="1" noChangeArrowheads="1"/>
          </p:cNvPicPr>
          <p:nvPr/>
        </p:nvPicPr>
        <p:blipFill>
          <a:blip r:embed="rId3" cstate="print"/>
          <a:srcRect/>
          <a:stretch>
            <a:fillRect/>
          </a:stretch>
        </p:blipFill>
        <p:spPr bwMode="auto">
          <a:xfrm>
            <a:off x="4032250" y="2894831"/>
            <a:ext cx="1081088" cy="1038225"/>
          </a:xfrm>
          <a:prstGeom prst="rect">
            <a:avLst/>
          </a:prstGeom>
          <a:noFill/>
          <a:ln w="9525">
            <a:noFill/>
            <a:miter lim="800000"/>
            <a:headEnd/>
            <a:tailEnd/>
          </a:ln>
        </p:spPr>
      </p:pic>
      <p:pic>
        <p:nvPicPr>
          <p:cNvPr id="9220" name="Picture 10" descr="UNI00000a942a67"/>
          <p:cNvPicPr>
            <a:picLocks noChangeAspect="1" noChangeArrowheads="1"/>
          </p:cNvPicPr>
          <p:nvPr/>
        </p:nvPicPr>
        <p:blipFill>
          <a:blip r:embed="rId4" cstate="print"/>
          <a:srcRect/>
          <a:stretch>
            <a:fillRect/>
          </a:stretch>
        </p:blipFill>
        <p:spPr bwMode="auto">
          <a:xfrm>
            <a:off x="2900363" y="4416425"/>
            <a:ext cx="3343275" cy="638175"/>
          </a:xfrm>
          <a:prstGeom prst="rect">
            <a:avLst/>
          </a:prstGeom>
          <a:noFill/>
          <a:ln w="9525">
            <a:noFill/>
            <a:miter lim="800000"/>
            <a:headEnd/>
            <a:tailEnd/>
          </a:ln>
        </p:spPr>
      </p:pic>
      <p:sp>
        <p:nvSpPr>
          <p:cNvPr id="12"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grpSp>
        <p:nvGrpSpPr>
          <p:cNvPr id="14" name="그룹 10"/>
          <p:cNvGrpSpPr>
            <a:grpSpLocks/>
          </p:cNvGrpSpPr>
          <p:nvPr/>
        </p:nvGrpSpPr>
        <p:grpSpPr bwMode="auto">
          <a:xfrm>
            <a:off x="1016742" y="5517232"/>
            <a:ext cx="2403130" cy="897436"/>
            <a:chOff x="899592" y="4725144"/>
            <a:chExt cx="2403475" cy="896937"/>
          </a:xfrm>
        </p:grpSpPr>
        <p:sp>
          <p:nvSpPr>
            <p:cNvPr id="15" name="Text Box 3"/>
            <p:cNvSpPr txBox="1">
              <a:spLocks noChangeArrowheads="1"/>
            </p:cNvSpPr>
            <p:nvPr/>
          </p:nvSpPr>
          <p:spPr bwMode="auto">
            <a:xfrm>
              <a:off x="899592" y="5345856"/>
              <a:ext cx="2403475" cy="276225"/>
            </a:xfrm>
            <a:prstGeom prst="rect">
              <a:avLst/>
            </a:prstGeom>
            <a:noFill/>
            <a:ln w="9525">
              <a:noFill/>
              <a:miter lim="800000"/>
              <a:headEnd/>
              <a:tailEnd/>
            </a:ln>
          </p:spPr>
          <p:txBody>
            <a:bodyPr>
              <a:spAutoFit/>
            </a:bodyPr>
            <a:lstStyle/>
            <a:p>
              <a:pPr marL="0" marR="0" lvl="0" indent="0" algn="ctr" defTabSz="914400" rtl="0" eaLnBrk="1" fontAlgn="base" latinLnBrk="1" hangingPunct="1">
                <a:lnSpc>
                  <a:spcPct val="100000"/>
                </a:lnSpc>
                <a:spcBef>
                  <a:spcPct val="50000"/>
                </a:spcBef>
                <a:spcAft>
                  <a:spcPct val="0"/>
                </a:spcAft>
                <a:buClr>
                  <a:srgbClr val="ECEAAC"/>
                </a:buClr>
                <a:buSzPct val="60000"/>
                <a:buFont typeface="Wingdings" pitchFamily="2" charset="2"/>
                <a:buNone/>
                <a:tabLst/>
                <a:defRPr/>
              </a:pPr>
              <a:r>
                <a:rPr kumimoji="0" lang="en-US" altLang="ko-KR" sz="1200" b="1" i="0" u="none" strike="noStrike" kern="1200" cap="none" spc="0" normalizeH="0" baseline="0" noProof="0" dirty="0">
                  <a:ln>
                    <a:noFill/>
                  </a:ln>
                  <a:solidFill>
                    <a:srgbClr val="4D4D4D"/>
                  </a:solidFill>
                  <a:effectLst/>
                  <a:uLnTx/>
                  <a:uFillTx/>
                  <a:latin typeface="맑은 고딕" pitchFamily="50" charset="-127"/>
                  <a:ea typeface="맑은 고딕" pitchFamily="50" charset="-127"/>
                  <a:cs typeface="+mn-cs"/>
                </a:rPr>
                <a:t>Member of Canberra Accord</a:t>
              </a:r>
            </a:p>
          </p:txBody>
        </p:sp>
        <p:pic>
          <p:nvPicPr>
            <p:cNvPr id="16" name="그림 12" descr="캔버라어코드.gif"/>
            <p:cNvPicPr>
              <a:picLocks noChangeAspect="1"/>
            </p:cNvPicPr>
            <p:nvPr/>
          </p:nvPicPr>
          <p:blipFill>
            <a:blip r:embed="rId5" cstate="print"/>
            <a:srcRect/>
            <a:stretch>
              <a:fillRect/>
            </a:stretch>
          </p:blipFill>
          <p:spPr bwMode="auto">
            <a:xfrm>
              <a:off x="1286942" y="4725144"/>
              <a:ext cx="1223963" cy="647700"/>
            </a:xfrm>
            <a:prstGeom prst="rect">
              <a:avLst/>
            </a:prstGeom>
            <a:noFill/>
            <a:ln w="9525">
              <a:noFill/>
              <a:miter lim="800000"/>
              <a:headEnd/>
              <a:tailEnd/>
            </a:ln>
          </p:spPr>
        </p:pic>
      </p:grpSp>
      <p:pic>
        <p:nvPicPr>
          <p:cNvPr id="11" name="그림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74691" y="5362454"/>
            <a:ext cx="1849437" cy="1306906"/>
          </a:xfrm>
          <a:prstGeom prst="rect">
            <a:avLst/>
          </a:prstGeom>
        </p:spPr>
      </p:pic>
      <p:pic>
        <p:nvPicPr>
          <p:cNvPr id="13" name="그림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79478" y="5465504"/>
            <a:ext cx="1604890" cy="1070304"/>
          </a:xfrm>
          <a:prstGeom prst="rect">
            <a:avLst/>
          </a:prstGeom>
        </p:spPr>
      </p:pic>
      <p:sp>
        <p:nvSpPr>
          <p:cNvPr id="17" name="Rectangle 33"/>
          <p:cNvSpPr txBox="1">
            <a:spLocks noChangeArrowheads="1"/>
          </p:cNvSpPr>
          <p:nvPr/>
        </p:nvSpPr>
        <p:spPr bwMode="auto">
          <a:xfrm>
            <a:off x="3112797" y="1763420"/>
            <a:ext cx="4824536" cy="52181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l" defTabSz="914400" rtl="0" eaLnBrk="1" fontAlgn="base" latinLnBrk="1" hangingPunct="1">
              <a:lnSpc>
                <a:spcPct val="150000"/>
              </a:lnSpc>
              <a:spcBef>
                <a:spcPct val="0"/>
              </a:spcBef>
              <a:spcAft>
                <a:spcPct val="0"/>
              </a:spcAft>
              <a:buClrTx/>
              <a:buSzTx/>
              <a:buFontTx/>
              <a:buNone/>
              <a:tabLst/>
              <a:defRPr/>
            </a:pPr>
            <a:endPar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endParaRPr>
          </a:p>
          <a:p>
            <a:pPr marL="285750" marR="0" lvl="0" indent="-285750" algn="l" defTabSz="914400" rtl="0" eaLnBrk="1" fontAlgn="base" latinLnBrk="1" hangingPunct="1">
              <a:lnSpc>
                <a:spcPct val="150000"/>
              </a:lnSpc>
              <a:spcBef>
                <a:spcPct val="0"/>
              </a:spcBef>
              <a:spcAft>
                <a:spcPct val="0"/>
              </a:spcAft>
              <a:buClrTx/>
              <a:buSzTx/>
              <a:buFont typeface="Wingdings" panose="05000000000000000000" pitchFamily="2" charset="2"/>
              <a:buChar char="ü"/>
              <a:tabLst/>
              <a:defRPr/>
            </a:pPr>
            <a:r>
              <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rPr>
              <a:t>Visiting Team Report</a:t>
            </a:r>
            <a:endParaRPr kumimoji="1" lang="en-US" altLang="ko-KR" sz="1600" b="1" i="0" u="none" strike="noStrike" kern="0" cap="none" spc="-10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18" name="Rectangle 33"/>
          <p:cNvSpPr txBox="1">
            <a:spLocks noChangeArrowheads="1"/>
          </p:cNvSpPr>
          <p:nvPr/>
        </p:nvSpPr>
        <p:spPr bwMode="auto">
          <a:xfrm>
            <a:off x="6141787" y="1370185"/>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824112452"/>
      </p:ext>
    </p:extLst>
  </p:cSld>
  <p:clrMapOvr>
    <a:masterClrMapping/>
  </p:clrMapOvr>
  <p:transition spd="med">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738779"/>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latin typeface="맑은 고딕" pitchFamily="50" charset="-127"/>
                <a:ea typeface="맑은 고딕" pitchFamily="50" charset="-127"/>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effectLst/>
                <a:uLnTx/>
                <a:uFillTx/>
                <a:latin typeface="맑은 고딕" pitchFamily="50" charset="-127"/>
                <a:ea typeface="맑은 고딕" pitchFamily="50" charset="-127"/>
                <a:cs typeface="+mn-cs"/>
              </a:rPr>
              <a:t>Site </a:t>
            </a:r>
            <a:r>
              <a:rPr kumimoji="1" lang="en-US" altLang="ko-KR" sz="2400" b="1" i="0" u="none" strike="noStrike" kern="1200" cap="none" spc="0" normalizeH="0" baseline="0" noProof="0" dirty="0">
                <a:ln>
                  <a:noFill/>
                </a:ln>
                <a:effectLst/>
                <a:uLnTx/>
                <a:uFillTx/>
                <a:latin typeface="맑은 고딕" pitchFamily="50" charset="-127"/>
                <a:ea typeface="맑은 고딕" pitchFamily="50" charset="-127"/>
                <a:cs typeface="+mn-cs"/>
              </a:rPr>
              <a:t>Visit </a:t>
            </a:r>
            <a:r>
              <a:rPr kumimoji="1" lang="en-US" altLang="ko-KR" sz="2400" b="1" i="0" u="none" strike="noStrike" kern="1200" cap="none" spc="0" normalizeH="0" baseline="0" noProof="0" dirty="0" smtClean="0">
                <a:ln>
                  <a:noFill/>
                </a:ln>
                <a:effectLst/>
                <a:uLnTx/>
                <a:uFillTx/>
                <a:latin typeface="맑은 고딕" pitchFamily="50" charset="-127"/>
                <a:ea typeface="맑은 고딕" pitchFamily="50" charset="-127"/>
                <a:cs typeface="+mn-cs"/>
              </a:rPr>
              <a:t>Agenda</a:t>
            </a:r>
            <a:endParaRPr kumimoji="1" lang="ko-KR" altLang="en-US" sz="2400" b="1" i="0" u="none" strike="noStrike" kern="1200" cap="none" spc="0" normalizeH="0" baseline="0" noProof="0" dirty="0">
              <a:ln>
                <a:noFill/>
              </a:ln>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noProof="0" dirty="0" smtClean="0">
                <a:solidFill>
                  <a:srgbClr val="000000"/>
                </a:solidFill>
                <a:latin typeface="맑은 고딕" pitchFamily="50" charset="-127"/>
                <a:ea typeface="맑은 고딕" pitchFamily="50" charset="-127"/>
              </a:rPr>
              <a:t>Site Visit Team’s Responsibilities &amp; Protocols</a:t>
            </a:r>
            <a:endPar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smtClean="0">
                <a:solidFill>
                  <a:srgbClr val="000000"/>
                </a:solidFill>
                <a:latin typeface="맑은 고딕" pitchFamily="50" charset="-127"/>
                <a:ea typeface="맑은 고딕" pitchFamily="50" charset="-127"/>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C00000"/>
                </a:solidFill>
                <a:latin typeface="맑은 고딕" pitchFamily="50" charset="-127"/>
                <a:ea typeface="맑은 고딕" pitchFamily="50" charset="-127"/>
              </a:rPr>
              <a:t>Visiting Team Report</a:t>
            </a:r>
            <a:endParaRPr lang="ko-KR" altLang="en-US" sz="2400" b="1" dirty="0">
              <a:solidFill>
                <a:srgbClr val="C00000"/>
              </a:solidFill>
              <a:latin typeface="맑은 고딕" pitchFamily="50" charset="-127"/>
              <a:ea typeface="맑은 고딕" pitchFamily="50" charset="-127"/>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smtClean="0">
                <a:solidFill>
                  <a:srgbClr val="000000"/>
                </a:solidFill>
                <a:latin typeface="맑은 고딕" pitchFamily="50" charset="-127"/>
                <a:ea typeface="맑은 고딕" pitchFamily="50" charset="-127"/>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3"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
        <p:nvSpPr>
          <p:cNvPr id="4"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Tree>
    <p:extLst>
      <p:ext uri="{BB962C8B-B14F-4D97-AF65-F5344CB8AC3E}">
        <p14:creationId xmlns:p14="http://schemas.microsoft.com/office/powerpoint/2010/main" val="3935359879"/>
      </p:ext>
    </p:extLst>
  </p:cSld>
  <p:clrMapOvr>
    <a:masterClrMapping/>
  </p:clrMapOvr>
  <p:transition spd="med">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84138"/>
            <a:ext cx="9144000" cy="677862"/>
          </a:xfrm>
          <a:noFill/>
        </p:spPr>
        <p:txBody>
          <a:bodyPr/>
          <a:lstStyle/>
          <a:p>
            <a:pPr eaLnBrk="1" hangingPunct="1"/>
            <a:r>
              <a:rPr lang="en-US" altLang="ko-KR" sz="2800" dirty="0" smtClean="0">
                <a:latin typeface="맑은 고딕" pitchFamily="50" charset="-127"/>
                <a:ea typeface="맑은 고딕" pitchFamily="50" charset="-127"/>
              </a:rPr>
              <a:t>Visiting Team Report</a:t>
            </a:r>
            <a:endParaRPr lang="ko-KR" altLang="en-US" sz="2800" dirty="0">
              <a:solidFill>
                <a:srgbClr val="C00000"/>
              </a:solidFill>
              <a:latin typeface="맑은 고딕" pitchFamily="50" charset="-127"/>
              <a:ea typeface="맑은 고딕" pitchFamily="50" charset="-127"/>
            </a:endParaRPr>
          </a:p>
        </p:txBody>
      </p:sp>
      <p:sp>
        <p:nvSpPr>
          <p:cNvPr id="7" name="TextBox 6"/>
          <p:cNvSpPr txBox="1"/>
          <p:nvPr/>
        </p:nvSpPr>
        <p:spPr>
          <a:xfrm>
            <a:off x="1435369" y="2427367"/>
            <a:ext cx="7128792" cy="3022366"/>
          </a:xfrm>
          <a:prstGeom prst="rect">
            <a:avLst/>
          </a:prstGeom>
          <a:noFill/>
        </p:spPr>
        <p:txBody>
          <a:bodyPr wrap="square">
            <a:spAutoFit/>
          </a:bodyPr>
          <a:lstStyle/>
          <a:p>
            <a:pPr marL="138113"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2.1 KAAB Perspectives on Architectural Education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4</a:t>
            </a:r>
            <a:r>
              <a:rPr kumimoji="1" lang="ko-KR" altLang="en-US"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Criteria</a:t>
            </a:r>
            <a:endParaRPr kumimoji="1" lang="ko-KR" altLang="en-US" sz="10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37147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(1) Architectural Education and the Institution</a:t>
            </a:r>
            <a:endParaRPr kumimoji="1" lang="ko-KR" altLang="en-US"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37147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(2) Architecture Education and the Students</a:t>
            </a:r>
            <a:endParaRPr kumimoji="1" lang="ko-KR" altLang="en-US"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37147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(3) Architecture Education and the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Architect</a:t>
            </a:r>
          </a:p>
          <a:p>
            <a:pPr marL="37147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4) Architecture Education and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Society</a:t>
            </a:r>
          </a:p>
          <a:p>
            <a:pPr marL="37147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2.2 Self Assessment System of Professional Degree Program</a:t>
            </a:r>
            <a:r>
              <a:rPr kumimoji="1" lang="ko-KR" altLang="en-US"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r>
              <a:rPr kumimoji="1" lang="en-US" altLang="ko-KR" sz="10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7</a:t>
            </a:r>
            <a:r>
              <a:rPr kumimoji="1" lang="ko-KR" altLang="en-US"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Criteria</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2.3 Degree and Curriculum</a:t>
            </a:r>
            <a:r>
              <a:rPr kumimoji="1" lang="ko-KR" altLang="en-US"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endPar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2.4 </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Student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Information</a:t>
            </a: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2.5 </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Human Resources and Operating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System</a:t>
            </a: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2.6 </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Physical and Information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Resources</a:t>
            </a: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2.7 </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Financial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Resources</a:t>
            </a: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2.8 </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Research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Development</a:t>
            </a: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149225"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2.9 </a:t>
            </a:r>
            <a:r>
              <a:rPr kumimoji="1" lang="en-US" altLang="ko-KR" sz="10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Student Performance Criteria 		                      </a:t>
            </a:r>
            <a:r>
              <a:rPr kumimoji="1" lang="en-US" altLang="ko-KR" sz="1000" b="0"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26</a:t>
            </a:r>
            <a:r>
              <a:rPr kumimoji="1" lang="ko-KR" altLang="en-US"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Criteria</a:t>
            </a:r>
            <a:endParaRPr kumimoji="1" lang="ko-KR" altLang="en-US"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9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9" name="TextBox 8"/>
          <p:cNvSpPr txBox="1">
            <a:spLocks noChangeArrowheads="1"/>
          </p:cNvSpPr>
          <p:nvPr/>
        </p:nvSpPr>
        <p:spPr bwMode="auto">
          <a:xfrm>
            <a:off x="1259632" y="2060848"/>
            <a:ext cx="2592288" cy="307777"/>
          </a:xfrm>
          <a:prstGeom prst="rect">
            <a:avLst/>
          </a:prstGeom>
          <a:noFill/>
          <a:ln w="9525">
            <a:noFill/>
            <a:miter lim="800000"/>
            <a:headEnd/>
            <a:tailEnd/>
          </a:ln>
        </p:spPr>
        <p:txBody>
          <a:bodyPr wrap="square">
            <a:spAutoFit/>
          </a:bodyPr>
          <a:lstStyle/>
          <a:p>
            <a:pPr marL="0" marR="0" lvl="0" indent="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C00000"/>
                </a:solidFill>
                <a:effectLst/>
                <a:uLnTx/>
                <a:uFillTx/>
                <a:latin typeface="맑은 고딕" pitchFamily="50" charset="-127"/>
                <a:ea typeface="맑은 고딕" pitchFamily="50" charset="-127"/>
                <a:cs typeface="+mn-cs"/>
              </a:rPr>
              <a:t>2018 KAAB Conditions</a:t>
            </a:r>
            <a:endParaRPr kumimoji="1" lang="ko-KR" altLang="en-US" sz="1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p:txBody>
      </p:sp>
      <p:sp>
        <p:nvSpPr>
          <p:cNvPr id="10" name="TextBox 9"/>
          <p:cNvSpPr txBox="1">
            <a:spLocks noChangeArrowheads="1"/>
          </p:cNvSpPr>
          <p:nvPr/>
        </p:nvSpPr>
        <p:spPr bwMode="auto">
          <a:xfrm>
            <a:off x="5220072" y="5813909"/>
            <a:ext cx="2556284" cy="369332"/>
          </a:xfrm>
          <a:prstGeom prst="rect">
            <a:avLst/>
          </a:prstGeom>
          <a:noFill/>
          <a:ln w="9525">
            <a:noFill/>
            <a:miter lim="800000"/>
            <a:headEnd/>
            <a:tailEnd/>
          </a:ln>
        </p:spPr>
        <p:txBody>
          <a:bodyPr wrap="square">
            <a:spAutoFit/>
          </a:bodyPr>
          <a:lstStyle/>
          <a:p>
            <a:pPr marL="0" marR="0" lvl="0" indent="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800" b="1" i="0" u="sng"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Total of 37 Criteria</a:t>
            </a:r>
            <a:endParaRPr kumimoji="1" lang="ko-KR" altLang="en-US" sz="1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11" name="오른쪽 화살표 10"/>
          <p:cNvSpPr/>
          <p:nvPr/>
        </p:nvSpPr>
        <p:spPr bwMode="auto">
          <a:xfrm>
            <a:off x="5724128" y="2469015"/>
            <a:ext cx="360040" cy="239905"/>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12" name="오른쪽 화살표 11"/>
          <p:cNvSpPr/>
          <p:nvPr/>
        </p:nvSpPr>
        <p:spPr bwMode="auto">
          <a:xfrm>
            <a:off x="5724128" y="3549135"/>
            <a:ext cx="360040" cy="239905"/>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13" name="오른쪽 화살표 12"/>
          <p:cNvSpPr/>
          <p:nvPr/>
        </p:nvSpPr>
        <p:spPr bwMode="auto">
          <a:xfrm>
            <a:off x="5724128" y="4941168"/>
            <a:ext cx="360040" cy="239905"/>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2" name="직사각형 1">
            <a:extLst>
              <a:ext uri="{FF2B5EF4-FFF2-40B4-BE49-F238E27FC236}">
                <a16:creationId xmlns:a16="http://schemas.microsoft.com/office/drawing/2014/main" id="{A2F6D19A-51FF-423E-8355-6F5DECC0CDE0}"/>
              </a:ext>
            </a:extLst>
          </p:cNvPr>
          <p:cNvSpPr/>
          <p:nvPr/>
        </p:nvSpPr>
        <p:spPr>
          <a:xfrm>
            <a:off x="1187624" y="1276817"/>
            <a:ext cx="5832648" cy="400110"/>
          </a:xfrm>
          <a:prstGeom prst="rect">
            <a:avLst/>
          </a:prstGeom>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Evaluating Criteria of Visiting Team Report</a:t>
            </a:r>
            <a:endParaRPr kumimoji="1" lang="en-US" altLang="ko-KR" sz="20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1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73094226"/>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1052513"/>
            <a:ext cx="7993062" cy="5383333"/>
          </a:xfrm>
          <a:prstGeom prst="rect">
            <a:avLst/>
          </a:prstGeom>
          <a:noFill/>
          <a:ln w="9525" algn="ctr">
            <a:noFill/>
            <a:miter lim="800000"/>
            <a:headEnd/>
            <a:tailEnd/>
          </a:ln>
        </p:spPr>
        <p:txBody>
          <a:bodyPr>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Assessment Process</a:t>
            </a:r>
            <a:endParaRPr kumimoji="1" lang="ko-KR" altLang="en-US" sz="20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lvl="0" algn="l">
              <a:lnSpc>
                <a:spcPct val="123000"/>
              </a:lnSpc>
              <a:spcAft>
                <a:spcPts val="1000"/>
              </a:spcAft>
              <a:buClr>
                <a:srgbClr val="ECEAAC"/>
              </a:buClr>
              <a:defRPr/>
            </a:pP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Assessment of each item </a:t>
            </a:r>
            <a:r>
              <a:rPr lang="en-US" altLang="ko-KR" sz="1400" b="1" dirty="0">
                <a:solidFill>
                  <a:srgbClr val="000000"/>
                </a:solidFill>
                <a:latin typeface="맑은 고딕" pitchFamily="50" charset="-127"/>
                <a:ea typeface="맑은 고딕" pitchFamily="50" charset="-127"/>
              </a:rPr>
              <a:t>according to conditions and procedures should be made not based on individual’s assertion or opinion, but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agreement and consensus of the team </a:t>
            </a:r>
            <a:r>
              <a:rPr lang="en-US" altLang="ko-KR" sz="1400" b="1" dirty="0">
                <a:solidFill>
                  <a:srgbClr val="000000"/>
                </a:solidFill>
                <a:latin typeface="맑은 고딕" pitchFamily="50" charset="-127"/>
                <a:ea typeface="맑은 고딕" pitchFamily="50" charset="-127"/>
              </a:rPr>
              <a:t>members. Members should present his findings to share with the other members, and the chair should create an environment in which all the members can fully discuss on the issues on hand in freely to draw a fair and justified conclusion. In case there is a disagreement among the members, members should present an objective and precise reasoning to support his/her assertion and/or persuade the other member to reach an agreement and/or a consensus. When an issue cannot be resolved and fell into a dead lock situation despite of the team chair’s arbitration, the team chair may choose to put the issue on a vote</a:t>
            </a:r>
            <a:r>
              <a:rPr lang="en-US" altLang="ko-KR" sz="1400" b="1" dirty="0" smtClean="0">
                <a:solidFill>
                  <a:srgbClr val="000000"/>
                </a:solidFill>
                <a:latin typeface="맑은 고딕" pitchFamily="50" charset="-127"/>
                <a:ea typeface="맑은 고딕" pitchFamily="50" charset="-127"/>
              </a:rPr>
              <a:t>.</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endParaRPr>
          </a:p>
          <a:p>
            <a:pPr lvl="0" algn="l">
              <a:lnSpc>
                <a:spcPct val="123000"/>
              </a:lnSpc>
              <a:spcAft>
                <a:spcPts val="1000"/>
              </a:spcAft>
              <a:buClr>
                <a:srgbClr val="ECEAAC"/>
              </a:buClr>
              <a:defRPr/>
            </a:pPr>
            <a:r>
              <a:rPr lang="en-US" altLang="ko-KR" sz="1400" b="1" dirty="0">
                <a:solidFill>
                  <a:srgbClr val="000000"/>
                </a:solidFill>
                <a:latin typeface="맑은 고딕" pitchFamily="50" charset="-127"/>
                <a:ea typeface="맑은 고딕" pitchFamily="50" charset="-127"/>
              </a:rPr>
              <a:t>The program being reviewed should be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provided sufficient opportunity to defend itself </a:t>
            </a:r>
            <a:r>
              <a:rPr lang="en-US" altLang="ko-KR" sz="1400" b="1" dirty="0">
                <a:solidFill>
                  <a:srgbClr val="000000"/>
                </a:solidFill>
                <a:latin typeface="맑은 고딕" pitchFamily="50" charset="-127"/>
                <a:ea typeface="맑은 고딕" pitchFamily="50" charset="-127"/>
              </a:rPr>
              <a:t>and to present additional material or document to justify its own claim during the whole process of the accreditation visit. </a:t>
            </a:r>
          </a:p>
          <a:p>
            <a:pPr lvl="0" algn="l">
              <a:lnSpc>
                <a:spcPct val="123000"/>
              </a:lnSpc>
              <a:spcAft>
                <a:spcPts val="1000"/>
              </a:spcAft>
              <a:buClr>
                <a:srgbClr val="ECEAAC"/>
              </a:buClr>
              <a:defRPr/>
            </a:pPr>
            <a:r>
              <a:rPr lang="en-US" altLang="ko-KR" sz="1400" b="1" dirty="0">
                <a:solidFill>
                  <a:srgbClr val="000000"/>
                </a:solidFill>
                <a:latin typeface="맑은 고딕" pitchFamily="50" charset="-127"/>
                <a:ea typeface="맑은 고딕" pitchFamily="50" charset="-127"/>
              </a:rPr>
              <a:t>The program being reviewed, on the other hand, should respond actively in a positive way because it is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impossible for the program to reconfirm or correct the result once the accreditation visit is concluded. </a:t>
            </a:r>
            <a:r>
              <a:rPr lang="en-US" altLang="ko-KR" sz="1400" b="1" dirty="0">
                <a:solidFill>
                  <a:srgbClr val="000000"/>
                </a:solidFill>
                <a:latin typeface="맑은 고딕" pitchFamily="50" charset="-127"/>
                <a:ea typeface="맑은 고딕" pitchFamily="50" charset="-127"/>
              </a:rPr>
              <a:t>It is not allowed to appeal the decisions on the assessment of individual </a:t>
            </a:r>
            <a:r>
              <a:rPr lang="en-US" altLang="ko-KR" sz="1400" b="1" dirty="0" smtClean="0">
                <a:solidFill>
                  <a:srgbClr val="000000"/>
                </a:solidFill>
                <a:latin typeface="맑은 고딕" pitchFamily="50" charset="-127"/>
                <a:ea typeface="맑은 고딕" pitchFamily="50" charset="-127"/>
              </a:rPr>
              <a:t>items.</a:t>
            </a:r>
            <a:endParaRPr lang="en-US" altLang="ko-KR" sz="1400" b="1" dirty="0">
              <a:solidFill>
                <a:srgbClr val="000000"/>
              </a:solidFill>
              <a:latin typeface="맑은 고딕" pitchFamily="50" charset="-127"/>
              <a:ea typeface="맑은 고딕" pitchFamily="50" charset="-127"/>
            </a:endParaRP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eaLnBrk="1" hangingPunct="1">
              <a:buClrTx/>
              <a:buSzTx/>
              <a:buFontTx/>
            </a:pPr>
            <a:r>
              <a:rPr lang="en-US" altLang="ko-KR" sz="2800" kern="0" dirty="0" smtClean="0">
                <a:latin typeface="맑은 고딕" pitchFamily="50" charset="-127"/>
                <a:ea typeface="맑은 고딕" pitchFamily="50" charset="-127"/>
              </a:rPr>
              <a:t>Visiting Team Report</a:t>
            </a:r>
            <a:endParaRPr lang="ko-KR" altLang="en-US" sz="2800" kern="0" dirty="0">
              <a:solidFill>
                <a:srgbClr val="C00000"/>
              </a:solidFill>
              <a:latin typeface="맑은 고딕" pitchFamily="50" charset="-127"/>
              <a:ea typeface="맑은 고딕" pitchFamily="50" charset="-127"/>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4080586606"/>
      </p:ext>
    </p:extLst>
  </p:cSld>
  <p:clrMapOvr>
    <a:masterClrMapping/>
  </p:clrMapOvr>
  <p:transition spd="med">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1052513"/>
            <a:ext cx="7993062" cy="4507965"/>
          </a:xfrm>
          <a:prstGeom prst="rect">
            <a:avLst/>
          </a:prstGeom>
          <a:noFill/>
          <a:ln w="9525" algn="ctr">
            <a:noFill/>
            <a:miter lim="800000"/>
            <a:headEnd/>
            <a:tailEnd/>
          </a:ln>
        </p:spPr>
        <p:txBody>
          <a:bodyPr>
            <a:spAutoFit/>
          </a:bodyPr>
          <a:lstStyle/>
          <a:p>
            <a:pPr lvl="0" algn="l">
              <a:buClr>
                <a:srgbClr val="ECEAAC"/>
              </a:buClr>
              <a:defRPr/>
            </a:pPr>
            <a:r>
              <a:rPr lang="en-US" altLang="ko-KR"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Determination </a:t>
            </a:r>
            <a:r>
              <a:rPr lang="en-US" altLang="ko-KR"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of </a:t>
            </a:r>
            <a:r>
              <a:rPr lang="en-US" altLang="ko-KR"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’Met</a:t>
            </a:r>
            <a:r>
              <a:rPr lang="en-US" altLang="ko-KR"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 or ‘Not </a:t>
            </a:r>
            <a:r>
              <a:rPr lang="en-US" altLang="ko-KR"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Met’</a:t>
            </a:r>
          </a:p>
          <a:p>
            <a:pPr lvl="0" algn="l">
              <a:buClr>
                <a:srgbClr val="ECEAAC"/>
              </a:buClr>
              <a:defRPr/>
            </a:pPr>
            <a:endParaRPr kumimoji="1" lang="ko-KR" altLang="en-US" sz="7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lvl="0" algn="l">
              <a:lnSpc>
                <a:spcPct val="123000"/>
              </a:lnSpc>
              <a:spcAft>
                <a:spcPts val="1000"/>
              </a:spcAft>
              <a:buClr>
                <a:srgbClr val="ECEAAC"/>
              </a:buClr>
              <a:defRPr/>
            </a:pPr>
            <a:r>
              <a:rPr lang="en-US" altLang="ko-KR" sz="1400" b="1" dirty="0">
                <a:solidFill>
                  <a:srgbClr val="000000"/>
                </a:solidFill>
                <a:latin typeface="맑은 고딕" pitchFamily="50" charset="-127"/>
                <a:ea typeface="맑은 고딕" pitchFamily="50" charset="-127"/>
              </a:rPr>
              <a:t>Each individual items on the VTR is assessed by either </a:t>
            </a:r>
            <a:r>
              <a:rPr lang="en-US" altLang="ko-KR" sz="1400" b="1" dirty="0" smtClean="0">
                <a:solidFill>
                  <a:srgbClr val="000000"/>
                </a:solidFill>
                <a:latin typeface="맑은 고딕" pitchFamily="50" charset="-127"/>
                <a:ea typeface="맑은 고딕" pitchFamily="50" charset="-127"/>
              </a:rPr>
              <a:t>‘Met</a:t>
            </a:r>
            <a:r>
              <a:rPr lang="en-US" altLang="ko-KR" sz="1400" b="1" dirty="0">
                <a:solidFill>
                  <a:srgbClr val="000000"/>
                </a:solidFill>
                <a:latin typeface="맑은 고딕" pitchFamily="50" charset="-127"/>
                <a:ea typeface="맑은 고딕" pitchFamily="50" charset="-127"/>
              </a:rPr>
              <a:t>’ or ‘Not Met’. There is no provision of rules and/or standards based on which decisions can be made.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Decisions are made purely by review/assessment</a:t>
            </a:r>
            <a:r>
              <a:rPr lang="en-US" altLang="ko-KR" sz="1400" b="1" dirty="0">
                <a:solidFill>
                  <a:srgbClr val="000000"/>
                </a:solidFill>
                <a:latin typeface="맑은 고딕" pitchFamily="50" charset="-127"/>
                <a:ea typeface="맑은 고딕" pitchFamily="50" charset="-127"/>
              </a:rPr>
              <a:t> of the exhibit, document and information provided by the program as well as team members’ judgment and discretion. The visit team, therefore,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should make a fair and justified decision </a:t>
            </a:r>
            <a:r>
              <a:rPr lang="en-US" altLang="ko-KR" sz="1400" b="1" dirty="0">
                <a:solidFill>
                  <a:srgbClr val="000000"/>
                </a:solidFill>
                <a:latin typeface="맑은 고딕" pitchFamily="50" charset="-127"/>
                <a:ea typeface="맑은 고딕" pitchFamily="50" charset="-127"/>
              </a:rPr>
              <a:t>according to the assessment procedure</a:t>
            </a:r>
            <a:r>
              <a:rPr lang="en-US" altLang="ko-KR" sz="1400" b="1" dirty="0" smtClean="0">
                <a:solidFill>
                  <a:srgbClr val="000000"/>
                </a:solidFill>
                <a:latin typeface="맑은 고딕" pitchFamily="50" charset="-127"/>
                <a:ea typeface="맑은 고딕" pitchFamily="50" charset="-127"/>
              </a:rPr>
              <a:t>.</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endParaRPr>
          </a:p>
          <a:p>
            <a:pPr lvl="0" algn="l">
              <a:lnSpc>
                <a:spcPct val="123000"/>
              </a:lnSpc>
              <a:spcAft>
                <a:spcPts val="1000"/>
              </a:spcAft>
              <a:buClr>
                <a:srgbClr val="ECEAAC"/>
              </a:buClr>
              <a:defRPr/>
            </a:pPr>
            <a:r>
              <a:rPr lang="en-US" altLang="ko-KR" sz="1400" b="1" dirty="0" smtClean="0">
                <a:solidFill>
                  <a:srgbClr val="000000"/>
                </a:solidFill>
                <a:latin typeface="맑은 고딕" pitchFamily="50" charset="-127"/>
                <a:ea typeface="맑은 고딕" pitchFamily="50" charset="-127"/>
              </a:rPr>
              <a:t>Since </a:t>
            </a:r>
            <a:r>
              <a:rPr lang="en-US" altLang="ko-KR" sz="1400" b="1" dirty="0">
                <a:solidFill>
                  <a:srgbClr val="000000"/>
                </a:solidFill>
                <a:latin typeface="맑은 고딕" pitchFamily="50" charset="-127"/>
                <a:ea typeface="맑은 고딕" pitchFamily="50" charset="-127"/>
              </a:rPr>
              <a:t>most of the items are rather complicated and the decision process of these items has to rely on the team members’ subjective judgment, however, it is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strongly suggested to make a final decision based on consensus. </a:t>
            </a:r>
            <a:r>
              <a:rPr lang="en-US" altLang="ko-KR" sz="1400" b="1" dirty="0" smtClean="0">
                <a:solidFill>
                  <a:srgbClr val="000000"/>
                </a:solidFill>
                <a:latin typeface="맑은 고딕" pitchFamily="50" charset="-127"/>
                <a:ea typeface="맑은 고딕" pitchFamily="50" charset="-127"/>
              </a:rPr>
              <a:t>The </a:t>
            </a:r>
            <a:r>
              <a:rPr lang="en-US" altLang="ko-KR" sz="1400" b="1" dirty="0">
                <a:solidFill>
                  <a:srgbClr val="000000"/>
                </a:solidFill>
                <a:latin typeface="맑은 고딕" pitchFamily="50" charset="-127"/>
                <a:ea typeface="맑은 고딕" pitchFamily="50" charset="-127"/>
              </a:rPr>
              <a:t>team must make its best judgment by taking into account the period of the item being unsatisfactory, how the program has responded to improve and the result it </a:t>
            </a:r>
            <a:r>
              <a:rPr lang="en-US" altLang="ko-KR" sz="1400" b="1" dirty="0" smtClean="0">
                <a:solidFill>
                  <a:srgbClr val="000000"/>
                </a:solidFill>
                <a:latin typeface="맑은 고딕" pitchFamily="50" charset="-127"/>
                <a:ea typeface="맑은 고딕" pitchFamily="50" charset="-127"/>
              </a:rPr>
              <a:t>achieved. </a:t>
            </a:r>
          </a:p>
          <a:p>
            <a:pPr lvl="0" algn="l">
              <a:lnSpc>
                <a:spcPct val="123000"/>
              </a:lnSpc>
              <a:spcAft>
                <a:spcPts val="1000"/>
              </a:spcAft>
              <a:buClr>
                <a:srgbClr val="ECEAAC"/>
              </a:buClr>
              <a:defRPr/>
            </a:pPr>
            <a:r>
              <a:rPr lang="en-US" altLang="ko-KR" sz="1400" b="1" dirty="0" smtClean="0">
                <a:solidFill>
                  <a:srgbClr val="000000"/>
                </a:solidFill>
                <a:latin typeface="맑은 고딕" pitchFamily="50" charset="-127"/>
                <a:ea typeface="맑은 고딕" pitchFamily="50" charset="-127"/>
              </a:rPr>
              <a:t>The team must make best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decision based on wholesome judgement </a:t>
            </a:r>
            <a:r>
              <a:rPr lang="en-US" altLang="ko-KR" sz="1400" b="1" dirty="0" smtClean="0">
                <a:solidFill>
                  <a:srgbClr val="000000"/>
                </a:solidFill>
                <a:latin typeface="맑은 고딕" pitchFamily="50" charset="-127"/>
                <a:ea typeface="맑은 고딕" pitchFamily="50" charset="-127"/>
              </a:rPr>
              <a:t>over all criteria,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degree of impact a certain item will influence to the overall quality</a:t>
            </a:r>
            <a:r>
              <a:rPr lang="en-US" altLang="ko-KR" sz="1400" b="1" dirty="0" smtClean="0">
                <a:solidFill>
                  <a:srgbClr val="000000"/>
                </a:solidFill>
                <a:latin typeface="맑은 고딕" pitchFamily="50" charset="-127"/>
                <a:ea typeface="맑은 고딕" pitchFamily="50" charset="-127"/>
              </a:rPr>
              <a:t> of the program, and for the best interest for the students.</a:t>
            </a:r>
            <a:endParaRPr lang="en-US" altLang="ko-KR" sz="1400" b="1" dirty="0">
              <a:solidFill>
                <a:srgbClr val="000000"/>
              </a:solidFill>
              <a:latin typeface="맑은 고딕" pitchFamily="50" charset="-127"/>
              <a:ea typeface="맑은 고딕" pitchFamily="50" charset="-127"/>
            </a:endParaRP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eaLnBrk="1" hangingPunct="1">
              <a:buClrTx/>
              <a:buSzTx/>
              <a:buFontTx/>
            </a:pPr>
            <a:r>
              <a:rPr lang="en-US" altLang="ko-KR" sz="2800" kern="0" dirty="0" smtClean="0">
                <a:latin typeface="맑은 고딕" pitchFamily="50" charset="-127"/>
                <a:ea typeface="맑은 고딕" pitchFamily="50" charset="-127"/>
              </a:rPr>
              <a:t>Visiting Team Report</a:t>
            </a:r>
            <a:endParaRPr lang="ko-KR" altLang="en-US" sz="2800" kern="0" dirty="0">
              <a:solidFill>
                <a:srgbClr val="C00000"/>
              </a:solidFill>
              <a:latin typeface="맑은 고딕" pitchFamily="50" charset="-127"/>
              <a:ea typeface="맑은 고딕" pitchFamily="50" charset="-127"/>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497724546"/>
      </p:ext>
    </p:extLst>
  </p:cSld>
  <p:clrMapOvr>
    <a:masterClrMapping/>
  </p:clrMapOvr>
  <p:transition spd="med">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1052513"/>
            <a:ext cx="7993062" cy="3997248"/>
          </a:xfrm>
          <a:prstGeom prst="rect">
            <a:avLst/>
          </a:prstGeom>
          <a:noFill/>
          <a:ln w="9525" algn="ctr">
            <a:noFill/>
            <a:miter lim="800000"/>
            <a:headEnd/>
            <a:tailEnd/>
          </a:ln>
        </p:spPr>
        <p:txBody>
          <a:bodyPr>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lang="en-US" altLang="ko-KR"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Assessment of Visiting Team by</a:t>
            </a:r>
            <a:r>
              <a:rPr lang="ko-KR" altLang="en-US"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 </a:t>
            </a:r>
            <a:r>
              <a:rPr lang="en-US" altLang="ko-KR"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School Program &amp; Appeals</a:t>
            </a:r>
            <a:endPar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7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lvl="0" algn="l">
              <a:lnSpc>
                <a:spcPct val="123000"/>
              </a:lnSpc>
              <a:spcAft>
                <a:spcPts val="1000"/>
              </a:spcAft>
              <a:buClr>
                <a:srgbClr val="ECEAAC"/>
              </a:buClr>
              <a:defRPr/>
            </a:pPr>
            <a:r>
              <a:rPr lang="en-US" altLang="ko-KR" sz="1400" b="1" dirty="0" smtClean="0">
                <a:solidFill>
                  <a:srgbClr val="000000"/>
                </a:solidFill>
                <a:latin typeface="맑은 고딕" pitchFamily="50" charset="-127"/>
                <a:ea typeface="맑은 고딕" pitchFamily="50" charset="-127"/>
              </a:rPr>
              <a:t>The program </a:t>
            </a:r>
            <a:r>
              <a:rPr lang="en-US" altLang="ko-KR" sz="1400" b="1" dirty="0">
                <a:solidFill>
                  <a:srgbClr val="000000"/>
                </a:solidFill>
                <a:latin typeface="맑은 고딕" pitchFamily="50" charset="-127"/>
                <a:ea typeface="맑은 고딕" pitchFamily="50" charset="-127"/>
              </a:rPr>
              <a:t>being reviewed will also </a:t>
            </a:r>
            <a:r>
              <a:rPr lang="en-US" altLang="ko-KR" sz="1400" b="1" dirty="0" smtClean="0">
                <a:solidFill>
                  <a:srgbClr val="000000"/>
                </a:solidFill>
                <a:latin typeface="맑은 고딕" pitchFamily="50" charset="-127"/>
                <a:ea typeface="맑은 고딕" pitchFamily="50" charset="-127"/>
              </a:rPr>
              <a:t>observe </a:t>
            </a:r>
            <a:r>
              <a:rPr lang="en-US" altLang="ko-KR" sz="1400" b="1" dirty="0">
                <a:solidFill>
                  <a:srgbClr val="000000"/>
                </a:solidFill>
                <a:latin typeface="맑은 고딕" pitchFamily="50" charset="-127"/>
                <a:ea typeface="맑은 고딕" pitchFamily="50" charset="-127"/>
              </a:rPr>
              <a:t>and </a:t>
            </a:r>
            <a:r>
              <a:rPr lang="en-US" altLang="ko-KR" sz="1400" b="1" dirty="0" smtClean="0">
                <a:solidFill>
                  <a:srgbClr val="000000"/>
                </a:solidFill>
                <a:latin typeface="맑은 고딕" pitchFamily="50" charset="-127"/>
                <a:ea typeface="맑은 고딕" pitchFamily="50" charset="-127"/>
              </a:rPr>
              <a:t>assess </a:t>
            </a:r>
            <a:r>
              <a:rPr lang="en-US" altLang="ko-KR" sz="1400" b="1" dirty="0">
                <a:solidFill>
                  <a:srgbClr val="000000"/>
                </a:solidFill>
                <a:latin typeface="맑은 고딕" pitchFamily="50" charset="-127"/>
                <a:ea typeface="맑은 고딕" pitchFamily="50" charset="-127"/>
              </a:rPr>
              <a:t>the visit team and its </a:t>
            </a:r>
            <a:r>
              <a:rPr lang="en-US" altLang="ko-KR" sz="1400" b="1" dirty="0" smtClean="0">
                <a:solidFill>
                  <a:srgbClr val="000000"/>
                </a:solidFill>
                <a:latin typeface="맑은 고딕" pitchFamily="50" charset="-127"/>
                <a:ea typeface="맑은 고딕" pitchFamily="50" charset="-127"/>
              </a:rPr>
              <a:t>performance</a:t>
            </a:r>
            <a:r>
              <a:rPr lang="en-US" altLang="ko-KR" sz="1400" b="1" dirty="0">
                <a:solidFill>
                  <a:srgbClr val="000000"/>
                </a:solidFill>
                <a:latin typeface="맑은 고딕" pitchFamily="50" charset="-127"/>
                <a:ea typeface="맑은 고딕" pitchFamily="50" charset="-127"/>
              </a:rPr>
              <a:t> </a:t>
            </a:r>
            <a:r>
              <a:rPr lang="en-US" altLang="ko-KR" sz="1400" b="1" dirty="0" smtClean="0">
                <a:solidFill>
                  <a:srgbClr val="000000"/>
                </a:solidFill>
                <a:latin typeface="맑은 고딕" pitchFamily="50" charset="-127"/>
                <a:ea typeface="맑은 고딕" pitchFamily="50" charset="-127"/>
              </a:rPr>
              <a:t>by submitting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evaluation of the visiting team </a:t>
            </a:r>
            <a:r>
              <a:rPr lang="en-US" altLang="ko-KR" sz="1400" b="1" dirty="0" smtClean="0">
                <a:solidFill>
                  <a:srgbClr val="000000"/>
                </a:solidFill>
                <a:latin typeface="맑은 고딕" pitchFamily="50" charset="-127"/>
                <a:ea typeface="맑은 고딕" pitchFamily="50" charset="-127"/>
              </a:rPr>
              <a:t>forms after the visit. The team chair must lead the visit process strictly according to </a:t>
            </a:r>
            <a:r>
              <a:rPr lang="en-US" altLang="ko-KR" sz="1400" b="1" dirty="0">
                <a:solidFill>
                  <a:srgbClr val="000000"/>
                </a:solidFill>
                <a:latin typeface="맑은 고딕" pitchFamily="50" charset="-127"/>
                <a:ea typeface="맑은 고딕" pitchFamily="50" charset="-127"/>
              </a:rPr>
              <a:t>pre-agreed agenda. Failure to do so may lead the program to file an </a:t>
            </a:r>
            <a:r>
              <a:rPr lang="en-US" altLang="ko-KR" sz="1400" b="1" dirty="0" smtClean="0">
                <a:solidFill>
                  <a:srgbClr val="000000"/>
                </a:solidFill>
                <a:latin typeface="맑은 고딕" pitchFamily="50" charset="-127"/>
                <a:ea typeface="맑은 고딕" pitchFamily="50" charset="-127"/>
              </a:rPr>
              <a:t>appeal process </a:t>
            </a:r>
            <a:r>
              <a:rPr lang="en-US" altLang="ko-KR" sz="1400" b="1" dirty="0">
                <a:solidFill>
                  <a:srgbClr val="000000"/>
                </a:solidFill>
                <a:latin typeface="맑은 고딕" pitchFamily="50" charset="-127"/>
                <a:ea typeface="맑은 고딕" pitchFamily="50" charset="-127"/>
              </a:rPr>
              <a:t>afterward due to failure to follow the agreed procedure. </a:t>
            </a:r>
            <a:r>
              <a:rPr lang="en-US" altLang="ko-KR" sz="1400" b="1" dirty="0" smtClean="0">
                <a:solidFill>
                  <a:srgbClr val="000000"/>
                </a:solidFill>
                <a:latin typeface="맑은 고딕" pitchFamily="50" charset="-127"/>
                <a:ea typeface="맑은 고딕" pitchFamily="50" charset="-127"/>
              </a:rPr>
              <a:t>With factual errors on VTR, they are the</a:t>
            </a:r>
            <a:r>
              <a:rPr lang="en-US" altLang="ko-KR" sz="1400" b="1" dirty="0" smtClean="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 grounds </a:t>
            </a:r>
            <a:r>
              <a:rPr lang="en-US" altLang="ko-KR" sz="14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for the program to raise an appeal </a:t>
            </a:r>
            <a:r>
              <a:rPr lang="en-US" altLang="ko-KR" sz="1400" b="1" dirty="0" smtClean="0">
                <a:solidFill>
                  <a:srgbClr val="000000"/>
                </a:solidFill>
                <a:latin typeface="맑은 고딕" pitchFamily="50" charset="-127"/>
                <a:ea typeface="맑은 고딕" pitchFamily="50" charset="-127"/>
              </a:rPr>
              <a:t>after the site visit.</a:t>
            </a:r>
          </a:p>
          <a:p>
            <a:pPr lvl="0" algn="l">
              <a:lnSpc>
                <a:spcPct val="123000"/>
              </a:lnSpc>
              <a:spcAft>
                <a:spcPts val="1000"/>
              </a:spcAft>
              <a:buClr>
                <a:srgbClr val="ECEAAC"/>
              </a:buClr>
              <a:defRPr/>
            </a:pPr>
            <a:endParaRPr lang="en-US" altLang="ko-KR"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endParaRPr>
          </a:p>
          <a:p>
            <a:pPr marL="447675" lvl="0" algn="l">
              <a:lnSpc>
                <a:spcPct val="123000"/>
              </a:lnSpc>
              <a:spcAft>
                <a:spcPts val="1000"/>
              </a:spcAft>
              <a:buClr>
                <a:srgbClr val="ECEAAC"/>
              </a:buClr>
              <a:defRPr/>
            </a:pPr>
            <a:r>
              <a:rPr lang="en-US" altLang="ko-KR"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a:t>
            </a:r>
            <a:r>
              <a:rPr lang="en-US" altLang="ko-KR" sz="1600"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Meeting </a:t>
            </a:r>
            <a:r>
              <a:rPr lang="en-US" altLang="ko-KR" sz="1600"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accreditation criteria </a:t>
            </a:r>
            <a:r>
              <a:rPr lang="en-US" altLang="ko-KR" sz="1600"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is </a:t>
            </a:r>
            <a:r>
              <a:rPr lang="en-US" altLang="ko-KR" sz="1600"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to achieve knowledge and skill levels ready for sound professional internship, not to possess that of an </a:t>
            </a:r>
            <a:r>
              <a:rPr lang="en-US" altLang="ko-KR" sz="1600"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professional </a:t>
            </a:r>
            <a:r>
              <a:rPr lang="en-US" altLang="ko-KR" sz="1600"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architect.’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285194528"/>
      </p:ext>
    </p:extLst>
  </p:cSld>
  <p:clrMapOvr>
    <a:masterClrMapping/>
  </p:clrMapOvr>
  <p:transition spd="med">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99418" y="1052513"/>
            <a:ext cx="5545112" cy="400110"/>
          </a:xfrm>
          <a:prstGeom prst="rect">
            <a:avLst/>
          </a:prstGeom>
          <a:noFill/>
          <a:ln w="9525" algn="ctr">
            <a:noFill/>
            <a:miter lim="800000"/>
            <a:headEnd/>
            <a:tailEnd/>
          </a:ln>
        </p:spPr>
        <p:txBody>
          <a:bodyPr wrap="square">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Contents</a:t>
            </a:r>
            <a:r>
              <a:rPr kumimoji="1" lang="en-US" altLang="ko-KR" sz="2000" b="1" i="1" u="none" strike="noStrike" kern="1200" cap="none" spc="0" normalizeH="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 of the Visiting Team Report</a:t>
            </a:r>
            <a:endPar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2" name="그림 1"/>
          <p:cNvPicPr>
            <a:picLocks noChangeAspect="1"/>
          </p:cNvPicPr>
          <p:nvPr/>
        </p:nvPicPr>
        <p:blipFill rotWithShape="1">
          <a:blip r:embed="rId3" cstate="print">
            <a:extLst>
              <a:ext uri="{28A0092B-C50C-407E-A947-70E740481C1C}">
                <a14:useLocalDpi xmlns:a14="http://schemas.microsoft.com/office/drawing/2010/main" val="0"/>
              </a:ext>
            </a:extLst>
          </a:blip>
          <a:srcRect r="21313"/>
          <a:stretch/>
        </p:blipFill>
        <p:spPr>
          <a:xfrm>
            <a:off x="361516" y="1535052"/>
            <a:ext cx="4786548" cy="5278324"/>
          </a:xfrm>
          <a:prstGeom prst="rect">
            <a:avLst/>
          </a:prstGeom>
        </p:spPr>
      </p:pic>
      <p:sp>
        <p:nvSpPr>
          <p:cNvPr id="5" name="TextBox 4"/>
          <p:cNvSpPr txBox="1">
            <a:spLocks noChangeArrowheads="1"/>
          </p:cNvSpPr>
          <p:nvPr/>
        </p:nvSpPr>
        <p:spPr bwMode="auto">
          <a:xfrm>
            <a:off x="5112060" y="3325666"/>
            <a:ext cx="2556284" cy="369332"/>
          </a:xfrm>
          <a:prstGeom prst="rect">
            <a:avLst/>
          </a:prstGeom>
          <a:noFill/>
          <a:ln w="9525">
            <a:noFill/>
            <a:miter lim="800000"/>
            <a:headEnd/>
            <a:tailEnd/>
          </a:ln>
        </p:spPr>
        <p:txBody>
          <a:bodyPr wrap="square">
            <a:spAutoFit/>
          </a:bodyPr>
          <a:lstStyle/>
          <a:p>
            <a:pPr marL="0" marR="0" lvl="0" indent="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1800" b="1" i="0" u="sng"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Total of 37 Criteria</a:t>
            </a:r>
            <a:endParaRPr kumimoji="1" lang="ko-KR" altLang="en-US" sz="1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7" name="오른쪽 화살표 6"/>
          <p:cNvSpPr/>
          <p:nvPr/>
        </p:nvSpPr>
        <p:spPr bwMode="auto">
          <a:xfrm>
            <a:off x="4879112" y="3405119"/>
            <a:ext cx="360040" cy="239905"/>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8"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196835649"/>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75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99418" y="1052513"/>
            <a:ext cx="5545112" cy="400110"/>
          </a:xfrm>
          <a:prstGeom prst="rect">
            <a:avLst/>
          </a:prstGeom>
          <a:noFill/>
          <a:ln w="9525" algn="ctr">
            <a:noFill/>
            <a:miter lim="800000"/>
            <a:headEnd/>
            <a:tailEnd/>
          </a:ln>
        </p:spPr>
        <p:txBody>
          <a:bodyPr wrap="square">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Contents of the Visiting Team Report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2" name="그림 1"/>
          <p:cNvPicPr>
            <a:picLocks noChangeAspect="1"/>
          </p:cNvPicPr>
          <p:nvPr/>
        </p:nvPicPr>
        <p:blipFill rotWithShape="1">
          <a:blip r:embed="rId3" cstate="print">
            <a:extLst>
              <a:ext uri="{28A0092B-C50C-407E-A947-70E740481C1C}">
                <a14:useLocalDpi xmlns:a14="http://schemas.microsoft.com/office/drawing/2010/main" val="0"/>
              </a:ext>
            </a:extLst>
          </a:blip>
          <a:srcRect r="21313"/>
          <a:stretch/>
        </p:blipFill>
        <p:spPr>
          <a:xfrm>
            <a:off x="361516" y="1535052"/>
            <a:ext cx="4786548" cy="5278324"/>
          </a:xfrm>
          <a:prstGeom prst="rect">
            <a:avLst/>
          </a:prstGeom>
        </p:spPr>
      </p:pic>
      <p:sp>
        <p:nvSpPr>
          <p:cNvPr id="7" name="오른쪽 화살표 6"/>
          <p:cNvSpPr/>
          <p:nvPr/>
        </p:nvSpPr>
        <p:spPr bwMode="auto">
          <a:xfrm>
            <a:off x="4264888" y="1772817"/>
            <a:ext cx="667152" cy="216024"/>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8" name="TextBox 7"/>
          <p:cNvSpPr txBox="1"/>
          <p:nvPr/>
        </p:nvSpPr>
        <p:spPr>
          <a:xfrm>
            <a:off x="5148065" y="1729956"/>
            <a:ext cx="3672408" cy="3613297"/>
          </a:xfrm>
          <a:prstGeom prst="rect">
            <a:avLst/>
          </a:prstGeom>
          <a:noFill/>
        </p:spPr>
        <p:txBody>
          <a:bodyPr wrap="square">
            <a:spAutoFit/>
          </a:bodyPr>
          <a:lstStyle/>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Main purpose of the ‘Team Comments’ is to list overall</a:t>
            </a:r>
            <a:r>
              <a:rPr kumimoji="1" lang="en-US" altLang="ko-KR" sz="1300" b="0"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rPr>
              <a:t> review </a:t>
            </a: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outcome and comment for the program by the team</a:t>
            </a:r>
          </a:p>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Recommended to offer sign of appreciation for site visit preparation by the program</a:t>
            </a:r>
          </a:p>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Start by listing positive strength of the program, identifying the school program’s expected role for the local professional community, historic value and legacy of the school program</a:t>
            </a:r>
          </a:p>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kumimoji="1" lang="en-US" altLang="ko-KR" sz="1300" b="0"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rPr>
              <a:t>T</a:t>
            </a: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eam’s overall comment must be intended for strengthening and further improvement of already identified positive aspect of the program, and list areas deserving improvement and immediate attention</a:t>
            </a:r>
            <a:endParaRPr kumimoji="1" lang="ko-KR" altLang="en-US" sz="1300" b="0"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918428153"/>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99418" y="1052513"/>
            <a:ext cx="5545112" cy="400110"/>
          </a:xfrm>
          <a:prstGeom prst="rect">
            <a:avLst/>
          </a:prstGeom>
          <a:noFill/>
          <a:ln w="9525" algn="ctr">
            <a:noFill/>
            <a:miter lim="800000"/>
            <a:headEnd/>
            <a:tailEnd/>
          </a:ln>
        </p:spPr>
        <p:txBody>
          <a:bodyPr wrap="square">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Contents of the Visiting Team Report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2" name="그림 1"/>
          <p:cNvPicPr>
            <a:picLocks noChangeAspect="1"/>
          </p:cNvPicPr>
          <p:nvPr/>
        </p:nvPicPr>
        <p:blipFill rotWithShape="1">
          <a:blip r:embed="rId3" cstate="print">
            <a:extLst>
              <a:ext uri="{28A0092B-C50C-407E-A947-70E740481C1C}">
                <a14:useLocalDpi xmlns:a14="http://schemas.microsoft.com/office/drawing/2010/main" val="0"/>
              </a:ext>
            </a:extLst>
          </a:blip>
          <a:srcRect r="21313"/>
          <a:stretch/>
        </p:blipFill>
        <p:spPr>
          <a:xfrm>
            <a:off x="361516" y="1535052"/>
            <a:ext cx="4786548" cy="5278324"/>
          </a:xfrm>
          <a:prstGeom prst="rect">
            <a:avLst/>
          </a:prstGeom>
        </p:spPr>
      </p:pic>
      <p:sp>
        <p:nvSpPr>
          <p:cNvPr id="7" name="오른쪽 화살표 6"/>
          <p:cNvSpPr/>
          <p:nvPr/>
        </p:nvSpPr>
        <p:spPr bwMode="auto">
          <a:xfrm>
            <a:off x="4254002" y="1934412"/>
            <a:ext cx="667152" cy="216024"/>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8" name="TextBox 7"/>
          <p:cNvSpPr txBox="1"/>
          <p:nvPr/>
        </p:nvSpPr>
        <p:spPr>
          <a:xfrm>
            <a:off x="5148065" y="1896273"/>
            <a:ext cx="3672408" cy="1732782"/>
          </a:xfrm>
          <a:prstGeom prst="rect">
            <a:avLst/>
          </a:prstGeom>
          <a:noFill/>
        </p:spPr>
        <p:txBody>
          <a:bodyPr wrap="square">
            <a:spAutoFit/>
          </a:bodyPr>
          <a:lstStyle/>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‘Criteria</a:t>
            </a:r>
            <a:r>
              <a:rPr kumimoji="1" lang="en-US" altLang="ko-KR" sz="1300" b="0" i="0" u="none" strike="noStrike" kern="1200" cap="none" spc="0" normalizeH="0" noProof="0" dirty="0" smtClean="0">
                <a:ln>
                  <a:noFill/>
                </a:ln>
                <a:solidFill>
                  <a:srgbClr val="515F7B"/>
                </a:solidFill>
                <a:effectLst/>
                <a:uLnTx/>
                <a:uFillTx/>
                <a:latin typeface="맑은 고딕" pitchFamily="50" charset="-127"/>
                <a:ea typeface="맑은 고딕" pitchFamily="50" charset="-127"/>
                <a:cs typeface="+mn-cs"/>
              </a:rPr>
              <a:t> Well Met’ items must be selected after a careful review of the overall achievement, considering the program’s goals and identified characteristics</a:t>
            </a:r>
          </a:p>
          <a:p>
            <a:pPr marL="309563" lvl="0" indent="-171450" algn="l">
              <a:buClrTx/>
              <a:buSzPct val="100000"/>
              <a:buFont typeface="Wingdings" panose="05000000000000000000" pitchFamily="2" charset="2"/>
              <a:buChar char="ü"/>
              <a:defRPr/>
            </a:pPr>
            <a:r>
              <a:rPr lang="en-US" altLang="ko-KR" sz="1300" dirty="0">
                <a:solidFill>
                  <a:srgbClr val="515F7B"/>
                </a:solidFill>
                <a:latin typeface="맑은 고딕" pitchFamily="50" charset="-127"/>
                <a:ea typeface="맑은 고딕" pitchFamily="50" charset="-127"/>
              </a:rPr>
              <a:t>It could be used to appraisal of already identified program’s strength and positive characteristics, distinguished </a:t>
            </a:r>
            <a:r>
              <a:rPr lang="en-US" altLang="ko-KR" sz="1300" dirty="0" smtClean="0">
                <a:solidFill>
                  <a:srgbClr val="515F7B"/>
                </a:solidFill>
                <a:latin typeface="맑은 고딕" pitchFamily="50" charset="-127"/>
                <a:ea typeface="맑은 고딕" pitchFamily="50" charset="-127"/>
              </a:rPr>
              <a:t>from </a:t>
            </a:r>
            <a:r>
              <a:rPr lang="en-US" altLang="ko-KR" sz="1300" dirty="0">
                <a:solidFill>
                  <a:srgbClr val="515F7B"/>
                </a:solidFill>
                <a:latin typeface="맑은 고딕" pitchFamily="50" charset="-127"/>
                <a:ea typeface="맑은 고딕" pitchFamily="50" charset="-127"/>
              </a:rPr>
              <a:t>simple ‘Met’ criteria</a:t>
            </a: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418542695"/>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99418" y="1052513"/>
            <a:ext cx="5545112" cy="400110"/>
          </a:xfrm>
          <a:prstGeom prst="rect">
            <a:avLst/>
          </a:prstGeom>
          <a:noFill/>
          <a:ln w="9525" algn="ctr">
            <a:noFill/>
            <a:miter lim="800000"/>
            <a:headEnd/>
            <a:tailEnd/>
          </a:ln>
        </p:spPr>
        <p:txBody>
          <a:bodyPr wrap="square">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Contents of the Visiting Team Report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2" name="그림 1"/>
          <p:cNvPicPr>
            <a:picLocks noChangeAspect="1"/>
          </p:cNvPicPr>
          <p:nvPr/>
        </p:nvPicPr>
        <p:blipFill rotWithShape="1">
          <a:blip r:embed="rId3" cstate="print">
            <a:extLst>
              <a:ext uri="{28A0092B-C50C-407E-A947-70E740481C1C}">
                <a14:useLocalDpi xmlns:a14="http://schemas.microsoft.com/office/drawing/2010/main" val="0"/>
              </a:ext>
            </a:extLst>
          </a:blip>
          <a:srcRect r="21313"/>
          <a:stretch/>
        </p:blipFill>
        <p:spPr>
          <a:xfrm>
            <a:off x="361516" y="1535052"/>
            <a:ext cx="4786548" cy="5278324"/>
          </a:xfrm>
          <a:prstGeom prst="rect">
            <a:avLst/>
          </a:prstGeom>
        </p:spPr>
      </p:pic>
      <p:sp>
        <p:nvSpPr>
          <p:cNvPr id="7" name="오른쪽 화살표 6"/>
          <p:cNvSpPr/>
          <p:nvPr/>
        </p:nvSpPr>
        <p:spPr bwMode="auto">
          <a:xfrm>
            <a:off x="4254002" y="2170995"/>
            <a:ext cx="667152" cy="216024"/>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8" name="TextBox 7"/>
          <p:cNvSpPr txBox="1"/>
          <p:nvPr/>
        </p:nvSpPr>
        <p:spPr>
          <a:xfrm>
            <a:off x="5148065" y="2132856"/>
            <a:ext cx="3672408" cy="2573012"/>
          </a:xfrm>
          <a:prstGeom prst="rect">
            <a:avLst/>
          </a:prstGeom>
          <a:noFill/>
        </p:spPr>
        <p:txBody>
          <a:bodyPr wrap="square">
            <a:spAutoFit/>
          </a:bodyPr>
          <a:lstStyle/>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lang="en-US" altLang="ko-KR" sz="1300" dirty="0">
                <a:solidFill>
                  <a:srgbClr val="515F7B"/>
                </a:solidFill>
                <a:latin typeface="맑은 고딕" pitchFamily="50" charset="-127"/>
                <a:ea typeface="맑은 고딕" pitchFamily="50" charset="-127"/>
              </a:rPr>
              <a:t>‘Criteria Not Met’ items must be selected after a careful review of the overall outcome of the review, considering areas in need of immediate attention by the program</a:t>
            </a:r>
          </a:p>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lang="en-US" altLang="ko-KR" sz="1300" dirty="0">
                <a:solidFill>
                  <a:srgbClr val="515F7B"/>
                </a:solidFill>
                <a:latin typeface="맑은 고딕" pitchFamily="50" charset="-127"/>
                <a:ea typeface="맑은 고딕" pitchFamily="50" charset="-127"/>
              </a:rPr>
              <a:t>All listings must accompany with clear description of grounds or reasons for such decision</a:t>
            </a:r>
          </a:p>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lang="en-US" altLang="ko-KR" sz="1300" dirty="0">
                <a:solidFill>
                  <a:srgbClr val="515F7B"/>
                </a:solidFill>
                <a:latin typeface="맑은 고딕" pitchFamily="50" charset="-127"/>
                <a:ea typeface="맑은 고딕" pitchFamily="50" charset="-127"/>
              </a:rPr>
              <a:t>Before listing as ‘Not Met’, the team must have given program sufficient chance to respond properly, with supplemental materials (if necessary)</a:t>
            </a: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669264562"/>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99418" y="1052513"/>
            <a:ext cx="5545112" cy="400110"/>
          </a:xfrm>
          <a:prstGeom prst="rect">
            <a:avLst/>
          </a:prstGeom>
          <a:noFill/>
          <a:ln w="9525" algn="ctr">
            <a:noFill/>
            <a:miter lim="800000"/>
            <a:headEnd/>
            <a:tailEnd/>
          </a:ln>
        </p:spPr>
        <p:txBody>
          <a:bodyPr wrap="square">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Contents of the Visiting Team Report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2" name="그림 1"/>
          <p:cNvPicPr>
            <a:picLocks noChangeAspect="1"/>
          </p:cNvPicPr>
          <p:nvPr/>
        </p:nvPicPr>
        <p:blipFill rotWithShape="1">
          <a:blip r:embed="rId3" cstate="print">
            <a:extLst>
              <a:ext uri="{28A0092B-C50C-407E-A947-70E740481C1C}">
                <a14:useLocalDpi xmlns:a14="http://schemas.microsoft.com/office/drawing/2010/main" val="0"/>
              </a:ext>
            </a:extLst>
          </a:blip>
          <a:srcRect r="21313"/>
          <a:stretch/>
        </p:blipFill>
        <p:spPr>
          <a:xfrm>
            <a:off x="361516" y="1535052"/>
            <a:ext cx="4786548" cy="5278324"/>
          </a:xfrm>
          <a:prstGeom prst="rect">
            <a:avLst/>
          </a:prstGeom>
        </p:spPr>
      </p:pic>
      <p:sp>
        <p:nvSpPr>
          <p:cNvPr id="7" name="오른쪽 화살표 6"/>
          <p:cNvSpPr/>
          <p:nvPr/>
        </p:nvSpPr>
        <p:spPr bwMode="auto">
          <a:xfrm>
            <a:off x="4254002" y="2315011"/>
            <a:ext cx="667152" cy="216024"/>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8" name="TextBox 7"/>
          <p:cNvSpPr txBox="1"/>
          <p:nvPr/>
        </p:nvSpPr>
        <p:spPr>
          <a:xfrm>
            <a:off x="5148065" y="2276872"/>
            <a:ext cx="3672408" cy="2813078"/>
          </a:xfrm>
          <a:prstGeom prst="rect">
            <a:avLst/>
          </a:prstGeom>
          <a:noFill/>
        </p:spPr>
        <p:txBody>
          <a:bodyPr wrap="square">
            <a:spAutoFit/>
          </a:bodyPr>
          <a:lstStyle/>
          <a:p>
            <a:pPr marL="309563" marR="0" lvl="0" indent="-171450" algn="l" defTabSz="914400" rtl="0" eaLnBrk="1" fontAlgn="base" latinLnBrk="1" hangingPunct="1">
              <a:lnSpc>
                <a:spcPct val="100000"/>
              </a:lnSpc>
              <a:spcBef>
                <a:spcPct val="20000"/>
              </a:spcBef>
              <a:spcAft>
                <a:spcPct val="0"/>
              </a:spcAft>
              <a:buClrTx/>
              <a:buSzPct val="100000"/>
              <a:buFont typeface="Wingdings" panose="05000000000000000000" pitchFamily="2" charset="2"/>
              <a:buChar char="ü"/>
              <a:tabLst/>
              <a:defRPr/>
            </a:pP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Criteria of ‘Causes of Concern’ items are among ‘Met’ criteria, but criteria prone to </a:t>
            </a:r>
            <a:r>
              <a:rPr lang="en-US" altLang="ko-KR" sz="1300" dirty="0">
                <a:solidFill>
                  <a:srgbClr val="515F7B"/>
                </a:solidFill>
                <a:latin typeface="맑은 고딕" pitchFamily="50" charset="-127"/>
                <a:ea typeface="맑은 고딕" pitchFamily="50" charset="-127"/>
              </a:rPr>
              <a:t>become</a:t>
            </a: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 ‘Not Met’ if sufficient attention is not given</a:t>
            </a:r>
          </a:p>
          <a:p>
            <a:pPr marL="309563" lvl="0" indent="-171450" algn="l">
              <a:buClrTx/>
              <a:buSzPct val="100000"/>
              <a:buFont typeface="Wingdings" panose="05000000000000000000" pitchFamily="2" charset="2"/>
              <a:buChar char="ü"/>
              <a:defRPr/>
            </a:pPr>
            <a:r>
              <a:rPr lang="en-US" altLang="ko-KR" sz="1300" dirty="0" smtClean="0">
                <a:solidFill>
                  <a:srgbClr val="515F7B"/>
                </a:solidFill>
                <a:latin typeface="맑은 고딕" pitchFamily="50" charset="-127"/>
                <a:ea typeface="맑은 고딕" pitchFamily="50" charset="-127"/>
              </a:rPr>
              <a:t>For best interest of the student and the program, they </a:t>
            </a:r>
            <a:r>
              <a:rPr lang="en-US" altLang="ko-KR" sz="1300" dirty="0">
                <a:solidFill>
                  <a:srgbClr val="515F7B"/>
                </a:solidFill>
                <a:latin typeface="맑은 고딕" pitchFamily="50" charset="-127"/>
                <a:ea typeface="맑은 고딕" pitchFamily="50" charset="-127"/>
              </a:rPr>
              <a:t>are selected </a:t>
            </a:r>
            <a:r>
              <a:rPr lang="en-US" altLang="ko-KR" sz="1300" dirty="0" smtClean="0">
                <a:solidFill>
                  <a:srgbClr val="515F7B"/>
                </a:solidFill>
                <a:latin typeface="맑은 고딕" pitchFamily="50" charset="-127"/>
                <a:ea typeface="맑은 고딕" pitchFamily="50" charset="-127"/>
              </a:rPr>
              <a:t>to program to pay </a:t>
            </a:r>
            <a:r>
              <a:rPr lang="en-US" altLang="ko-KR" sz="1300" dirty="0">
                <a:solidFill>
                  <a:srgbClr val="515F7B"/>
                </a:solidFill>
                <a:latin typeface="맑은 고딕" pitchFamily="50" charset="-127"/>
                <a:ea typeface="맑은 고딕" pitchFamily="50" charset="-127"/>
              </a:rPr>
              <a:t>immediate </a:t>
            </a:r>
            <a:r>
              <a:rPr lang="en-US" altLang="ko-KR" sz="1300" dirty="0" smtClean="0">
                <a:solidFill>
                  <a:srgbClr val="515F7B"/>
                </a:solidFill>
                <a:latin typeface="맑은 고딕" pitchFamily="50" charset="-127"/>
                <a:ea typeface="맑은 고딕" pitchFamily="50" charset="-127"/>
              </a:rPr>
              <a:t>attention</a:t>
            </a:r>
          </a:p>
          <a:p>
            <a:pPr marL="309563" lvl="0" indent="-171450" algn="l">
              <a:buClrTx/>
              <a:buSzPct val="100000"/>
              <a:buFont typeface="Wingdings" panose="05000000000000000000" pitchFamily="2" charset="2"/>
              <a:buChar char="ü"/>
              <a:defRPr/>
            </a:pPr>
            <a:r>
              <a:rPr lang="en-US" altLang="ko-KR" sz="1300" dirty="0">
                <a:solidFill>
                  <a:srgbClr val="515F7B"/>
                </a:solidFill>
                <a:latin typeface="맑은 고딕" pitchFamily="50" charset="-127"/>
                <a:ea typeface="맑은 고딕" pitchFamily="50" charset="-127"/>
              </a:rPr>
              <a:t>All listings must accompany with clear description of grounds or reasons for such decision</a:t>
            </a:r>
            <a:endPar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endParaRPr>
          </a:p>
          <a:p>
            <a:pPr marL="309563" lvl="0" indent="-171450" algn="l">
              <a:buClrTx/>
              <a:buSzPct val="100000"/>
              <a:buFont typeface="Wingdings" panose="05000000000000000000" pitchFamily="2" charset="2"/>
              <a:buChar char="ü"/>
              <a:defRPr/>
            </a:pP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Before listing as ‘Causes</a:t>
            </a:r>
            <a:r>
              <a:rPr kumimoji="1" lang="en-US" altLang="ko-KR" sz="1300" b="0" i="0" u="none" strike="noStrike" kern="1200" cap="none" spc="0" normalizeH="0" noProof="0" dirty="0" smtClean="0">
                <a:ln>
                  <a:noFill/>
                </a:ln>
                <a:solidFill>
                  <a:srgbClr val="515F7B"/>
                </a:solidFill>
                <a:effectLst/>
                <a:uLnTx/>
                <a:uFillTx/>
                <a:latin typeface="맑은 고딕" pitchFamily="50" charset="-127"/>
                <a:ea typeface="맑은 고딕" pitchFamily="50" charset="-127"/>
                <a:cs typeface="+mn-cs"/>
              </a:rPr>
              <a:t> of Concern</a:t>
            </a: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 the team must give</a:t>
            </a:r>
            <a:r>
              <a:rPr kumimoji="1" lang="en-US" altLang="ko-KR" sz="1300" b="0" i="0" u="none" strike="noStrike" kern="1200" cap="none" spc="0" normalizeH="0" noProof="0" dirty="0" smtClean="0">
                <a:ln>
                  <a:noFill/>
                </a:ln>
                <a:solidFill>
                  <a:srgbClr val="515F7B"/>
                </a:solidFill>
                <a:effectLst/>
                <a:uLnTx/>
                <a:uFillTx/>
                <a:latin typeface="맑은 고딕" pitchFamily="50" charset="-127"/>
                <a:ea typeface="맑은 고딕" pitchFamily="50" charset="-127"/>
                <a:cs typeface="+mn-cs"/>
              </a:rPr>
              <a:t> </a:t>
            </a:r>
            <a:r>
              <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program sufficient chance to respond</a:t>
            </a:r>
            <a:r>
              <a:rPr lang="en-US" altLang="ko-KR" sz="1300" dirty="0">
                <a:solidFill>
                  <a:srgbClr val="515F7B"/>
                </a:solidFill>
                <a:latin typeface="맑은 고딕" pitchFamily="50" charset="-127"/>
                <a:ea typeface="맑은 고딕" pitchFamily="50" charset="-127"/>
              </a:rPr>
              <a:t> </a:t>
            </a:r>
            <a:r>
              <a:rPr lang="en-US" altLang="ko-KR" sz="1300" dirty="0" smtClean="0">
                <a:solidFill>
                  <a:srgbClr val="515F7B"/>
                </a:solidFill>
                <a:latin typeface="맑은 고딕" pitchFamily="50" charset="-127"/>
                <a:ea typeface="맑은 고딕" pitchFamily="50" charset="-127"/>
              </a:rPr>
              <a:t>properly</a:t>
            </a:r>
            <a:endParaRPr kumimoji="1" lang="en-US" altLang="ko-KR" sz="1300" b="0"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724413534"/>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99418" y="1052513"/>
            <a:ext cx="5545112" cy="400110"/>
          </a:xfrm>
          <a:prstGeom prst="rect">
            <a:avLst/>
          </a:prstGeom>
          <a:noFill/>
          <a:ln w="9525" algn="ctr">
            <a:noFill/>
            <a:miter lim="800000"/>
            <a:headEnd/>
            <a:tailEnd/>
          </a:ln>
        </p:spPr>
        <p:txBody>
          <a:bodyPr wrap="square">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Contents of the Visiting Team Report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2" name="그림 1"/>
          <p:cNvPicPr>
            <a:picLocks noChangeAspect="1"/>
          </p:cNvPicPr>
          <p:nvPr/>
        </p:nvPicPr>
        <p:blipFill rotWithShape="1">
          <a:blip r:embed="rId3" cstate="print">
            <a:extLst>
              <a:ext uri="{28A0092B-C50C-407E-A947-70E740481C1C}">
                <a14:useLocalDpi xmlns:a14="http://schemas.microsoft.com/office/drawing/2010/main" val="0"/>
              </a:ext>
            </a:extLst>
          </a:blip>
          <a:srcRect r="21313"/>
          <a:stretch/>
        </p:blipFill>
        <p:spPr>
          <a:xfrm>
            <a:off x="361516" y="1535052"/>
            <a:ext cx="4786548" cy="5278324"/>
          </a:xfrm>
          <a:prstGeom prst="rect">
            <a:avLst/>
          </a:prstGeom>
        </p:spPr>
      </p:pic>
      <p:sp>
        <p:nvSpPr>
          <p:cNvPr id="7" name="오른쪽 화살표 6"/>
          <p:cNvSpPr/>
          <p:nvPr/>
        </p:nvSpPr>
        <p:spPr bwMode="auto">
          <a:xfrm>
            <a:off x="4254002" y="2670285"/>
            <a:ext cx="667152" cy="216024"/>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9" name="Text Box 7"/>
          <p:cNvSpPr txBox="1">
            <a:spLocks noChangeArrowheads="1"/>
          </p:cNvSpPr>
          <p:nvPr/>
        </p:nvSpPr>
        <p:spPr bwMode="auto">
          <a:xfrm>
            <a:off x="5292080" y="2616507"/>
            <a:ext cx="1872208" cy="307777"/>
          </a:xfrm>
          <a:prstGeom prst="rect">
            <a:avLst/>
          </a:prstGeom>
          <a:noFill/>
          <a:ln w="9525">
            <a:noFill/>
            <a:miter lim="800000"/>
            <a:headEnd/>
            <a:tailEnd/>
          </a:ln>
        </p:spPr>
        <p:txBody>
          <a:bodyPr wrap="square">
            <a:spAutoFit/>
          </a:bodyPr>
          <a:lstStyle/>
          <a:p>
            <a:pPr algn="l">
              <a:spcBef>
                <a:spcPct val="50000"/>
              </a:spcBef>
              <a:buClrTx/>
              <a:buSzTx/>
              <a:buFontTx/>
              <a:buNone/>
            </a:pPr>
            <a:r>
              <a:rPr lang="en-US" altLang="ko-KR" sz="1400" b="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Initial Accreditation</a:t>
            </a:r>
            <a:endParaRPr lang="ko-KR" altLang="en-US" sz="1400" b="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endParaRPr>
          </a:p>
        </p:txBody>
      </p:sp>
      <p:sp>
        <p:nvSpPr>
          <p:cNvPr id="10" name="Text Box 8"/>
          <p:cNvSpPr txBox="1">
            <a:spLocks noChangeArrowheads="1"/>
          </p:cNvSpPr>
          <p:nvPr/>
        </p:nvSpPr>
        <p:spPr bwMode="auto">
          <a:xfrm>
            <a:off x="6389578" y="3121332"/>
            <a:ext cx="2757708" cy="830997"/>
          </a:xfrm>
          <a:prstGeom prst="rect">
            <a:avLst/>
          </a:prstGeom>
          <a:noFill/>
          <a:ln w="9525">
            <a:noFill/>
            <a:miter lim="800000"/>
            <a:headEnd/>
            <a:tailEnd/>
          </a:ln>
        </p:spPr>
        <p:txBody>
          <a:bodyPr wrap="square">
            <a:spAutoFit/>
          </a:bodyPr>
          <a:lstStyle/>
          <a:p>
            <a:pPr algn="l">
              <a:spcBef>
                <a:spcPct val="50000"/>
              </a:spcBef>
              <a:buClrTx/>
              <a:buSzTx/>
              <a:buFontTx/>
              <a:buNone/>
            </a:pPr>
            <a:r>
              <a:rPr lang="en-US" altLang="ko-KR" sz="1200" b="1" dirty="0" smtClean="0">
                <a:solidFill>
                  <a:schemeClr val="tx2"/>
                </a:solidFill>
                <a:latin typeface="맑은 고딕" pitchFamily="50" charset="-127"/>
                <a:ea typeface="맑은 고딕" pitchFamily="50" charset="-127"/>
              </a:rPr>
              <a:t>Program responses for concerned areas identified at Candidacy Application and Site Visit Application</a:t>
            </a:r>
            <a:endParaRPr lang="ko-KR" altLang="en-US" sz="1200" b="1" dirty="0">
              <a:solidFill>
                <a:schemeClr val="tx2"/>
              </a:solidFill>
              <a:latin typeface="맑은 고딕" pitchFamily="50" charset="-127"/>
              <a:ea typeface="맑은 고딕" pitchFamily="50" charset="-127"/>
            </a:endParaRPr>
          </a:p>
        </p:txBody>
      </p:sp>
      <p:sp>
        <p:nvSpPr>
          <p:cNvPr id="11" name="Text Box 9"/>
          <p:cNvSpPr txBox="1">
            <a:spLocks noChangeArrowheads="1"/>
          </p:cNvSpPr>
          <p:nvPr/>
        </p:nvSpPr>
        <p:spPr bwMode="auto">
          <a:xfrm>
            <a:off x="4550229" y="3254909"/>
            <a:ext cx="1519537" cy="276999"/>
          </a:xfrm>
          <a:prstGeom prst="rect">
            <a:avLst/>
          </a:prstGeom>
          <a:noFill/>
          <a:ln w="9525">
            <a:noFill/>
            <a:miter lim="800000"/>
            <a:headEnd/>
            <a:tailEnd/>
          </a:ln>
        </p:spPr>
        <p:txBody>
          <a:bodyPr>
            <a:spAutoFit/>
          </a:bodyPr>
          <a:lstStyle/>
          <a:p>
            <a:pPr algn="r">
              <a:spcBef>
                <a:spcPct val="50000"/>
              </a:spcBef>
              <a:buClrTx/>
              <a:buSzTx/>
              <a:buFontTx/>
              <a:buNone/>
            </a:pPr>
            <a:r>
              <a:rPr lang="en-US" altLang="ko-KR" sz="1200" b="1" dirty="0" smtClean="0">
                <a:latin typeface="맑은 고딕" pitchFamily="50" charset="-127"/>
                <a:ea typeface="맑은 고딕" pitchFamily="50" charset="-127"/>
              </a:rPr>
              <a:t>Program</a:t>
            </a:r>
            <a:endParaRPr lang="ko-KR" altLang="en-US" sz="1200" b="1" dirty="0">
              <a:latin typeface="맑은 고딕" pitchFamily="50" charset="-127"/>
              <a:ea typeface="맑은 고딕" pitchFamily="50" charset="-127"/>
            </a:endParaRPr>
          </a:p>
        </p:txBody>
      </p:sp>
      <p:sp>
        <p:nvSpPr>
          <p:cNvPr id="12" name="Text Box 10"/>
          <p:cNvSpPr txBox="1">
            <a:spLocks noChangeArrowheads="1"/>
          </p:cNvSpPr>
          <p:nvPr/>
        </p:nvSpPr>
        <p:spPr bwMode="auto">
          <a:xfrm>
            <a:off x="6389577" y="4200832"/>
            <a:ext cx="2757709" cy="461665"/>
          </a:xfrm>
          <a:prstGeom prst="rect">
            <a:avLst/>
          </a:prstGeom>
          <a:noFill/>
          <a:ln w="9525">
            <a:noFill/>
            <a:miter lim="800000"/>
            <a:headEnd/>
            <a:tailEnd/>
          </a:ln>
        </p:spPr>
        <p:txBody>
          <a:bodyPr wrap="square">
            <a:spAutoFit/>
          </a:bodyPr>
          <a:lstStyle/>
          <a:p>
            <a:pPr algn="l">
              <a:spcBef>
                <a:spcPct val="50000"/>
              </a:spcBef>
              <a:buClrTx/>
              <a:buSzTx/>
              <a:buFontTx/>
              <a:buNone/>
            </a:pPr>
            <a:r>
              <a:rPr lang="en-US" altLang="ko-KR" sz="1200" b="1" dirty="0" smtClean="0">
                <a:solidFill>
                  <a:schemeClr val="tx2"/>
                </a:solidFill>
                <a:latin typeface="맑은 고딕" pitchFamily="50" charset="-127"/>
                <a:ea typeface="맑은 고딕" pitchFamily="50" charset="-127"/>
              </a:rPr>
              <a:t>Program responses reviewed at Site Visit </a:t>
            </a:r>
            <a:endParaRPr lang="ko-KR" altLang="en-US" sz="1200" b="1" dirty="0">
              <a:solidFill>
                <a:schemeClr val="tx2"/>
              </a:solidFill>
              <a:latin typeface="맑은 고딕" pitchFamily="50" charset="-127"/>
              <a:ea typeface="맑은 고딕" pitchFamily="50" charset="-127"/>
            </a:endParaRPr>
          </a:p>
        </p:txBody>
      </p:sp>
      <p:sp>
        <p:nvSpPr>
          <p:cNvPr id="13" name="Text Box 11"/>
          <p:cNvSpPr txBox="1">
            <a:spLocks noChangeArrowheads="1"/>
          </p:cNvSpPr>
          <p:nvPr/>
        </p:nvSpPr>
        <p:spPr bwMode="auto">
          <a:xfrm>
            <a:off x="4550229" y="4189946"/>
            <a:ext cx="1519537" cy="276999"/>
          </a:xfrm>
          <a:prstGeom prst="rect">
            <a:avLst/>
          </a:prstGeom>
          <a:noFill/>
          <a:ln w="9525">
            <a:noFill/>
            <a:miter lim="800000"/>
            <a:headEnd/>
            <a:tailEnd/>
          </a:ln>
        </p:spPr>
        <p:txBody>
          <a:bodyPr>
            <a:spAutoFit/>
          </a:bodyPr>
          <a:lstStyle/>
          <a:p>
            <a:pPr algn="r">
              <a:spcBef>
                <a:spcPct val="50000"/>
              </a:spcBef>
              <a:buClrTx/>
              <a:buSzTx/>
              <a:buFontTx/>
              <a:buNone/>
            </a:pPr>
            <a:r>
              <a:rPr lang="en-US" altLang="ko-KR" sz="1200" b="1" dirty="0" smtClean="0">
                <a:latin typeface="맑은 고딕" pitchFamily="50" charset="-127"/>
                <a:ea typeface="맑은 고딕" pitchFamily="50" charset="-127"/>
              </a:rPr>
              <a:t>Site Visit Team</a:t>
            </a:r>
            <a:endParaRPr lang="ko-KR" altLang="en-US" sz="1200" b="1" dirty="0">
              <a:latin typeface="맑은 고딕" pitchFamily="50" charset="-127"/>
              <a:ea typeface="맑은 고딕" pitchFamily="50" charset="-127"/>
            </a:endParaRPr>
          </a:p>
        </p:txBody>
      </p:sp>
      <p:sp>
        <p:nvSpPr>
          <p:cNvPr id="14" name="Text Box 12"/>
          <p:cNvSpPr txBox="1">
            <a:spLocks noChangeArrowheads="1"/>
          </p:cNvSpPr>
          <p:nvPr/>
        </p:nvSpPr>
        <p:spPr bwMode="auto">
          <a:xfrm>
            <a:off x="4550229" y="5055134"/>
            <a:ext cx="1519537" cy="461665"/>
          </a:xfrm>
          <a:prstGeom prst="rect">
            <a:avLst/>
          </a:prstGeom>
          <a:noFill/>
          <a:ln w="9525">
            <a:noFill/>
            <a:miter lim="800000"/>
            <a:headEnd/>
            <a:tailEnd/>
          </a:ln>
        </p:spPr>
        <p:txBody>
          <a:bodyPr>
            <a:spAutoFit/>
          </a:bodyPr>
          <a:lstStyle/>
          <a:p>
            <a:pPr algn="r">
              <a:spcBef>
                <a:spcPct val="50000"/>
              </a:spcBef>
              <a:buClrTx/>
              <a:buSzTx/>
              <a:buFontTx/>
              <a:buNone/>
            </a:pPr>
            <a:r>
              <a:rPr lang="en-US" altLang="ko-KR" sz="1200" b="1" dirty="0" smtClean="0">
                <a:latin typeface="맑은 고딕" pitchFamily="50" charset="-127"/>
                <a:ea typeface="맑은 고딕" pitchFamily="50" charset="-127"/>
              </a:rPr>
              <a:t>Accreditation Committee</a:t>
            </a:r>
            <a:endParaRPr lang="ko-KR" altLang="en-US" sz="1200" b="1" dirty="0">
              <a:latin typeface="맑은 고딕" pitchFamily="50" charset="-127"/>
              <a:ea typeface="맑은 고딕" pitchFamily="50" charset="-127"/>
            </a:endParaRPr>
          </a:p>
        </p:txBody>
      </p:sp>
      <p:sp>
        <p:nvSpPr>
          <p:cNvPr id="15" name="Text Box 13"/>
          <p:cNvSpPr txBox="1">
            <a:spLocks noChangeArrowheads="1"/>
          </p:cNvSpPr>
          <p:nvPr/>
        </p:nvSpPr>
        <p:spPr bwMode="auto">
          <a:xfrm>
            <a:off x="6389577" y="5066020"/>
            <a:ext cx="2757709" cy="461665"/>
          </a:xfrm>
          <a:prstGeom prst="rect">
            <a:avLst/>
          </a:prstGeom>
          <a:noFill/>
          <a:ln w="9525">
            <a:noFill/>
            <a:miter lim="800000"/>
            <a:headEnd/>
            <a:tailEnd/>
          </a:ln>
        </p:spPr>
        <p:txBody>
          <a:bodyPr wrap="square">
            <a:spAutoFit/>
          </a:bodyPr>
          <a:lstStyle/>
          <a:p>
            <a:pPr algn="l">
              <a:spcBef>
                <a:spcPct val="50000"/>
              </a:spcBef>
              <a:buClrTx/>
              <a:buSzTx/>
              <a:buFontTx/>
              <a:buNone/>
            </a:pPr>
            <a:r>
              <a:rPr lang="en-US" altLang="ko-KR" sz="1200" b="1" dirty="0" smtClean="0">
                <a:solidFill>
                  <a:schemeClr val="tx2"/>
                </a:solidFill>
                <a:latin typeface="맑은 고딕" pitchFamily="50" charset="-127"/>
                <a:ea typeface="맑은 고딕" pitchFamily="50" charset="-127"/>
              </a:rPr>
              <a:t>Oversees program responses, visit team recommendations</a:t>
            </a:r>
            <a:endParaRPr lang="ko-KR" altLang="en-US" sz="1200" b="1" dirty="0">
              <a:solidFill>
                <a:schemeClr val="tx2"/>
              </a:solidFill>
              <a:latin typeface="맑은 고딕" pitchFamily="50" charset="-127"/>
              <a:ea typeface="맑은 고딕" pitchFamily="50" charset="-127"/>
            </a:endParaRPr>
          </a:p>
        </p:txBody>
      </p:sp>
      <p:sp>
        <p:nvSpPr>
          <p:cNvPr id="16" name="AutoShape 14"/>
          <p:cNvSpPr>
            <a:spLocks noChangeArrowheads="1"/>
          </p:cNvSpPr>
          <p:nvPr/>
        </p:nvSpPr>
        <p:spPr bwMode="auto">
          <a:xfrm>
            <a:off x="6045387" y="3272392"/>
            <a:ext cx="326813" cy="287337"/>
          </a:xfrm>
          <a:prstGeom prst="rightArrow">
            <a:avLst>
              <a:gd name="adj1" fmla="val 50000"/>
              <a:gd name="adj2" fmla="val 66728"/>
            </a:avLst>
          </a:prstGeom>
          <a:solidFill>
            <a:schemeClr val="accent1"/>
          </a:solidFill>
          <a:ln w="9525">
            <a:noFill/>
            <a:miter lim="800000"/>
            <a:headEnd/>
            <a:tailEnd/>
          </a:ln>
        </p:spPr>
        <p:txBody>
          <a:bodyPr wrap="none" anchor="ctr"/>
          <a:lstStyle/>
          <a:p>
            <a:endParaRPr lang="ko-KR" altLang="en-US">
              <a:latin typeface="맑은 고딕" pitchFamily="50" charset="-127"/>
              <a:ea typeface="맑은 고딕" pitchFamily="50" charset="-127"/>
            </a:endParaRPr>
          </a:p>
        </p:txBody>
      </p:sp>
      <p:sp>
        <p:nvSpPr>
          <p:cNvPr id="19" name="AutoShape 17"/>
          <p:cNvSpPr>
            <a:spLocks noChangeArrowheads="1"/>
          </p:cNvSpPr>
          <p:nvPr/>
        </p:nvSpPr>
        <p:spPr bwMode="auto">
          <a:xfrm>
            <a:off x="7269834" y="3942340"/>
            <a:ext cx="593441" cy="268481"/>
          </a:xfrm>
          <a:prstGeom prst="downArrow">
            <a:avLst>
              <a:gd name="adj1" fmla="val 50000"/>
              <a:gd name="adj2" fmla="val 25000"/>
            </a:avLst>
          </a:prstGeom>
          <a:solidFill>
            <a:schemeClr val="accent1"/>
          </a:solidFill>
          <a:ln w="9525">
            <a:noFill/>
            <a:miter lim="800000"/>
            <a:headEnd/>
            <a:tailEnd/>
          </a:ln>
        </p:spPr>
        <p:txBody>
          <a:bodyPr wrap="none" anchor="ctr"/>
          <a:lstStyle/>
          <a:p>
            <a:endParaRPr lang="ko-KR" altLang="en-US">
              <a:latin typeface="맑은 고딕" pitchFamily="50" charset="-127"/>
              <a:ea typeface="맑은 고딕" pitchFamily="50" charset="-127"/>
            </a:endParaRPr>
          </a:p>
        </p:txBody>
      </p:sp>
      <p:sp>
        <p:nvSpPr>
          <p:cNvPr id="21" name="AutoShape 14"/>
          <p:cNvSpPr>
            <a:spLocks noChangeArrowheads="1"/>
          </p:cNvSpPr>
          <p:nvPr/>
        </p:nvSpPr>
        <p:spPr bwMode="auto">
          <a:xfrm>
            <a:off x="6045387" y="4221272"/>
            <a:ext cx="326813" cy="287337"/>
          </a:xfrm>
          <a:prstGeom prst="rightArrow">
            <a:avLst>
              <a:gd name="adj1" fmla="val 50000"/>
              <a:gd name="adj2" fmla="val 66728"/>
            </a:avLst>
          </a:prstGeom>
          <a:solidFill>
            <a:schemeClr val="accent1"/>
          </a:solidFill>
          <a:ln w="9525">
            <a:noFill/>
            <a:miter lim="800000"/>
            <a:headEnd/>
            <a:tailEnd/>
          </a:ln>
        </p:spPr>
        <p:txBody>
          <a:bodyPr wrap="none" anchor="ctr"/>
          <a:lstStyle/>
          <a:p>
            <a:endParaRPr lang="ko-KR" altLang="en-US">
              <a:latin typeface="맑은 고딕" pitchFamily="50" charset="-127"/>
              <a:ea typeface="맑은 고딕" pitchFamily="50" charset="-127"/>
            </a:endParaRPr>
          </a:p>
        </p:txBody>
      </p:sp>
      <p:sp>
        <p:nvSpPr>
          <p:cNvPr id="22" name="AutoShape 14"/>
          <p:cNvSpPr>
            <a:spLocks noChangeArrowheads="1"/>
          </p:cNvSpPr>
          <p:nvPr/>
        </p:nvSpPr>
        <p:spPr bwMode="auto">
          <a:xfrm>
            <a:off x="6045387" y="5099939"/>
            <a:ext cx="326813" cy="287337"/>
          </a:xfrm>
          <a:prstGeom prst="rightArrow">
            <a:avLst>
              <a:gd name="adj1" fmla="val 50000"/>
              <a:gd name="adj2" fmla="val 66728"/>
            </a:avLst>
          </a:prstGeom>
          <a:solidFill>
            <a:schemeClr val="accent1"/>
          </a:solidFill>
          <a:ln w="9525">
            <a:noFill/>
            <a:miter lim="800000"/>
            <a:headEnd/>
            <a:tailEnd/>
          </a:ln>
        </p:spPr>
        <p:txBody>
          <a:bodyPr wrap="none" anchor="ctr"/>
          <a:lstStyle/>
          <a:p>
            <a:endParaRPr lang="ko-KR" altLang="en-US">
              <a:latin typeface="맑은 고딕" pitchFamily="50" charset="-127"/>
              <a:ea typeface="맑은 고딕" pitchFamily="50" charset="-127"/>
            </a:endParaRPr>
          </a:p>
        </p:txBody>
      </p:sp>
      <p:sp>
        <p:nvSpPr>
          <p:cNvPr id="23" name="AutoShape 17"/>
          <p:cNvSpPr>
            <a:spLocks noChangeArrowheads="1"/>
          </p:cNvSpPr>
          <p:nvPr/>
        </p:nvSpPr>
        <p:spPr bwMode="auto">
          <a:xfrm>
            <a:off x="7269834" y="4730018"/>
            <a:ext cx="593441" cy="268481"/>
          </a:xfrm>
          <a:prstGeom prst="downArrow">
            <a:avLst>
              <a:gd name="adj1" fmla="val 50000"/>
              <a:gd name="adj2" fmla="val 25000"/>
            </a:avLst>
          </a:prstGeom>
          <a:solidFill>
            <a:schemeClr val="accent1"/>
          </a:solidFill>
          <a:ln w="9525">
            <a:noFill/>
            <a:miter lim="800000"/>
            <a:headEnd/>
            <a:tailEnd/>
          </a:ln>
        </p:spPr>
        <p:txBody>
          <a:bodyPr wrap="none" anchor="ctr"/>
          <a:lstStyle/>
          <a:p>
            <a:endParaRPr lang="ko-KR" altLang="en-US">
              <a:latin typeface="맑은 고딕" pitchFamily="50" charset="-127"/>
              <a:ea typeface="맑은 고딕" pitchFamily="50" charset="-127"/>
            </a:endParaRPr>
          </a:p>
        </p:txBody>
      </p:sp>
      <p:sp>
        <p:nvSpPr>
          <p:cNvPr id="18"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956252437"/>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par>
                                <p:cTn id="32" presetID="10" presetClass="entr" presetSubtype="0" fill="hold" grpId="0" nodeType="withEffect">
                                  <p:stCondLst>
                                    <p:cond delay="150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grpId="0" nodeType="withEffect">
                                  <p:stCondLst>
                                    <p:cond delay="15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P spid="16" grpId="0" animBg="1"/>
      <p:bldP spid="19" grpId="0" animBg="1"/>
      <p:bldP spid="21" grpId="0" animBg="1"/>
      <p:bldP spid="22" grpId="0" animBg="1"/>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963880"/>
            <a:ext cx="8107363" cy="5201424"/>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III.  Program Response to the KAAB Conditions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endParaRPr kumimoji="1" lang="en-US" altLang="ko-KR" sz="4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2.1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KAAB Perspectives on Architectural </a:t>
            </a: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Education</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	</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2.1.1 </a:t>
            </a:r>
            <a:r>
              <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Architectural Education and the </a:t>
            </a: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Institution</a:t>
            </a:r>
          </a:p>
          <a:p>
            <a:pPr marL="609600" marR="0" lvl="0" indent="-609600" algn="ctr"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FFFFFF">
                    <a:lumMod val="50000"/>
                  </a:srgbClr>
                </a:solidFill>
                <a:effectLst/>
                <a:uLnTx/>
                <a:uFillTx/>
                <a:latin typeface="맑은 고딕" pitchFamily="50" charset="-127"/>
                <a:ea typeface="맑은 고딕" pitchFamily="50" charset="-127"/>
                <a:cs typeface="+mn-cs"/>
              </a:rPr>
              <a:t>“From School’s point of view”</a:t>
            </a:r>
            <a:endParaRPr kumimoji="1" lang="en-US" altLang="ko-KR" sz="2000" b="1" i="1" u="none" strike="noStrike" kern="1200" cap="none" spc="0" normalizeH="0" baseline="0" noProof="0" dirty="0">
              <a:ln>
                <a:noFill/>
              </a:ln>
              <a:solidFill>
                <a:srgbClr val="FFFFFF">
                  <a:lumMod val="50000"/>
                </a:srgbClr>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2.1.2 </a:t>
            </a:r>
            <a:r>
              <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Architecture Education and the </a:t>
            </a: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Students</a:t>
            </a:r>
          </a:p>
          <a:p>
            <a:pPr marL="609600" marR="0" lvl="0" indent="-609600" algn="ctr"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FFFFFF">
                    <a:lumMod val="50000"/>
                  </a:srgbClr>
                </a:solidFill>
                <a:effectLst/>
                <a:uLnTx/>
                <a:uFillTx/>
                <a:latin typeface="맑은 고딕" pitchFamily="50" charset="-127"/>
                <a:ea typeface="맑은 고딕" pitchFamily="50" charset="-127"/>
                <a:cs typeface="+mn-cs"/>
              </a:rPr>
              <a:t>“From Students’ point of view”</a:t>
            </a:r>
            <a:endParaRPr kumimoji="1" lang="en-US" altLang="ko-KR" sz="2000" b="1" i="1" u="none" strike="noStrike" kern="1200" cap="none" spc="0" normalizeH="0" baseline="0" noProof="0" dirty="0">
              <a:ln>
                <a:noFill/>
              </a:ln>
              <a:solidFill>
                <a:srgbClr val="FFFFFF">
                  <a:lumMod val="50000"/>
                </a:srgbClr>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2.1.3 </a:t>
            </a:r>
            <a:r>
              <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Architecture Education and the </a:t>
            </a: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Architect</a:t>
            </a:r>
          </a:p>
          <a:p>
            <a:pPr marL="609600" marR="0" lvl="0" indent="-609600" algn="ctr"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FFFFFF">
                    <a:lumMod val="50000"/>
                  </a:srgbClr>
                </a:solidFill>
                <a:effectLst/>
                <a:uLnTx/>
                <a:uFillTx/>
                <a:latin typeface="맑은 고딕" pitchFamily="50" charset="-127"/>
                <a:ea typeface="맑은 고딕" pitchFamily="50" charset="-127"/>
                <a:cs typeface="+mn-cs"/>
              </a:rPr>
              <a:t>“From Architects’ point of view”</a:t>
            </a:r>
            <a:endParaRPr kumimoji="1" lang="en-US" altLang="ko-KR" sz="2000" b="1" i="1" u="none" strike="noStrike" kern="1200" cap="none" spc="0" normalizeH="0" baseline="0" noProof="0" dirty="0">
              <a:ln>
                <a:noFill/>
              </a:ln>
              <a:solidFill>
                <a:srgbClr val="FFFFFF">
                  <a:lumMod val="50000"/>
                </a:srgbClr>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2.1.4 </a:t>
            </a:r>
            <a:r>
              <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Architecture Education and </a:t>
            </a: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Society</a:t>
            </a:r>
          </a:p>
          <a:p>
            <a:pPr marL="609600" marR="0" lvl="0" indent="-609600" algn="ctr"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FFFFFF">
                    <a:lumMod val="50000"/>
                  </a:srgbClr>
                </a:solidFill>
                <a:effectLst/>
                <a:uLnTx/>
                <a:uFillTx/>
                <a:latin typeface="맑은 고딕" pitchFamily="50" charset="-127"/>
                <a:ea typeface="맑은 고딕" pitchFamily="50" charset="-127"/>
                <a:cs typeface="+mn-cs"/>
              </a:rPr>
              <a:t>“From General Public’s point of view”</a:t>
            </a:r>
            <a:endParaRPr kumimoji="1" lang="en-US" altLang="ko-KR" sz="2000" b="1" i="1" u="none" strike="noStrike" kern="1200" cap="none" spc="0" normalizeH="0" baseline="0" noProof="0" dirty="0">
              <a:ln>
                <a:noFill/>
              </a:ln>
              <a:solidFill>
                <a:srgbClr val="FFFFFF">
                  <a:lumMod val="50000"/>
                </a:srgbClr>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graphicFrame>
        <p:nvGraphicFramePr>
          <p:cNvPr id="7" name="Group 18"/>
          <p:cNvGraphicFramePr>
            <a:graphicFrameLocks/>
          </p:cNvGraphicFramePr>
          <p:nvPr>
            <p:extLst>
              <p:ext uri="{D42A27DB-BD31-4B8C-83A1-F6EECF244321}">
                <p14:modId xmlns:p14="http://schemas.microsoft.com/office/powerpoint/2010/main" val="1158569759"/>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135262809"/>
      </p:ext>
    </p:extLst>
  </p:cSld>
  <p:clrMapOvr>
    <a:masterClrMapping/>
  </p:clrMapOvr>
  <p:transition spd="med">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963880"/>
            <a:ext cx="8107363" cy="5201424"/>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lang="en-US" altLang="ko-KR" b="1" dirty="0" smtClean="0">
                <a:latin typeface="맑은 고딕" pitchFamily="50" charset="-127"/>
                <a:ea typeface="맑은 고딕" pitchFamily="50" charset="-127"/>
              </a:rPr>
              <a:t>III.</a:t>
            </a: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  Program Response to the KAAB Conditions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endParaRPr kumimoji="1" lang="en-US" altLang="ko-KR" sz="4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endParaRPr>
          </a:p>
          <a:p>
            <a:pPr marL="60960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2.1  </a:t>
            </a:r>
            <a:r>
              <a:rPr lang="en-US" altLang="ko-KR" b="1" dirty="0">
                <a:solidFill>
                  <a:srgbClr val="C81204"/>
                </a:solidFill>
                <a:latin typeface="맑은 고딕" pitchFamily="50" charset="-127"/>
                <a:ea typeface="맑은 고딕" pitchFamily="50" charset="-127"/>
              </a:rPr>
              <a:t>KAAB Perspectives on Architectural </a:t>
            </a:r>
            <a:r>
              <a:rPr lang="en-US" altLang="ko-KR" b="1" dirty="0" smtClean="0">
                <a:solidFill>
                  <a:srgbClr val="C81204"/>
                </a:solidFill>
                <a:latin typeface="맑은 고딕" pitchFamily="50" charset="-127"/>
                <a:ea typeface="맑은 고딕" pitchFamily="50" charset="-127"/>
              </a:rPr>
              <a:t>Education</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	</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2.1.1 </a:t>
            </a:r>
            <a:r>
              <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Architectural Education and the </a:t>
            </a: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Institution</a:t>
            </a:r>
          </a:p>
          <a:p>
            <a:pPr marL="609600" marR="0" lvl="0" indent="-609600" algn="ctr"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FFFFFF">
                    <a:lumMod val="50000"/>
                  </a:srgbClr>
                </a:solidFill>
                <a:effectLst/>
                <a:uLnTx/>
                <a:uFillTx/>
                <a:latin typeface="맑은 고딕" pitchFamily="50" charset="-127"/>
                <a:ea typeface="맑은 고딕" pitchFamily="50" charset="-127"/>
                <a:cs typeface="+mn-cs"/>
              </a:rPr>
              <a:t>“From School’s point of view”</a:t>
            </a:r>
            <a:endParaRPr kumimoji="1" lang="en-US" altLang="ko-KR" sz="2000" b="1" i="1" u="none" strike="noStrike" kern="1200" cap="none" spc="0" normalizeH="0" baseline="0" noProof="0" dirty="0">
              <a:ln>
                <a:noFill/>
              </a:ln>
              <a:solidFill>
                <a:srgbClr val="FFFFFF">
                  <a:lumMod val="50000"/>
                </a:srgbClr>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2.1.2 </a:t>
            </a:r>
            <a:r>
              <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Architecture Education and the </a:t>
            </a: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Students</a:t>
            </a:r>
          </a:p>
          <a:p>
            <a:pPr marL="609600" marR="0" lvl="0" indent="-609600" algn="ctr"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FFFFFF">
                    <a:lumMod val="50000"/>
                  </a:srgbClr>
                </a:solidFill>
                <a:effectLst/>
                <a:uLnTx/>
                <a:uFillTx/>
                <a:latin typeface="맑은 고딕" pitchFamily="50" charset="-127"/>
                <a:ea typeface="맑은 고딕" pitchFamily="50" charset="-127"/>
                <a:cs typeface="+mn-cs"/>
              </a:rPr>
              <a:t>“From Students’ point of view”</a:t>
            </a:r>
            <a:endParaRPr kumimoji="1" lang="en-US" altLang="ko-KR" sz="2000" b="1" i="1" u="none" strike="noStrike" kern="1200" cap="none" spc="0" normalizeH="0" baseline="0" noProof="0" dirty="0">
              <a:ln>
                <a:noFill/>
              </a:ln>
              <a:solidFill>
                <a:srgbClr val="FFFFFF">
                  <a:lumMod val="50000"/>
                </a:srgbClr>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2.1.3 </a:t>
            </a:r>
            <a:r>
              <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Architecture Education and the </a:t>
            </a: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Architect</a:t>
            </a:r>
          </a:p>
          <a:p>
            <a:pPr marL="609600" marR="0" lvl="0" indent="-609600" algn="ctr"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FFFFFF">
                    <a:lumMod val="50000"/>
                  </a:srgbClr>
                </a:solidFill>
                <a:effectLst/>
                <a:uLnTx/>
                <a:uFillTx/>
                <a:latin typeface="맑은 고딕" pitchFamily="50" charset="-127"/>
                <a:ea typeface="맑은 고딕" pitchFamily="50" charset="-127"/>
                <a:cs typeface="+mn-cs"/>
              </a:rPr>
              <a:t>“From Architects’ point of view”</a:t>
            </a:r>
            <a:endParaRPr kumimoji="1" lang="en-US" altLang="ko-KR" sz="2000" b="1" i="1" u="none" strike="noStrike" kern="1200" cap="none" spc="0" normalizeH="0" baseline="0" noProof="0" dirty="0">
              <a:ln>
                <a:noFill/>
              </a:ln>
              <a:solidFill>
                <a:srgbClr val="FFFFFF">
                  <a:lumMod val="50000"/>
                </a:srgbClr>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2.1.4 </a:t>
            </a:r>
            <a:r>
              <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Architecture Education and </a:t>
            </a: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Society</a:t>
            </a:r>
          </a:p>
          <a:p>
            <a:pPr marL="609600" marR="0" lvl="0" indent="-609600" algn="ctr"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FFFFFF">
                    <a:lumMod val="50000"/>
                  </a:srgbClr>
                </a:solidFill>
                <a:effectLst/>
                <a:uLnTx/>
                <a:uFillTx/>
                <a:latin typeface="맑은 고딕" pitchFamily="50" charset="-127"/>
                <a:ea typeface="맑은 고딕" pitchFamily="50" charset="-127"/>
                <a:cs typeface="+mn-cs"/>
              </a:rPr>
              <a:t>“From General Public’s point of view”</a:t>
            </a:r>
            <a:endParaRPr kumimoji="1" lang="en-US" altLang="ko-KR" sz="2000" b="1" i="1" u="none" strike="noStrike" kern="1200" cap="none" spc="0" normalizeH="0" baseline="0" noProof="0" dirty="0">
              <a:ln>
                <a:noFill/>
              </a:ln>
              <a:solidFill>
                <a:srgbClr val="FFFFFF">
                  <a:lumMod val="50000"/>
                </a:srgbClr>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graphicFrame>
        <p:nvGraphicFramePr>
          <p:cNvPr id="8" name="Group 18"/>
          <p:cNvGraphicFramePr>
            <a:graphicFrameLocks/>
          </p:cNvGraphicFramePr>
          <p:nvPr>
            <p:extLst>
              <p:ext uri="{D42A27DB-BD31-4B8C-83A1-F6EECF244321}">
                <p14:modId xmlns:p14="http://schemas.microsoft.com/office/powerpoint/2010/main" val="1651853243"/>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144404244"/>
      </p:ext>
    </p:extLst>
  </p:cSld>
  <p:clrMapOvr>
    <a:masterClrMapping/>
  </p:clrMapOvr>
  <p:transition spd="med">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3170099"/>
          </a:xfrm>
          <a:prstGeom prst="rect">
            <a:avLst/>
          </a:prstGeom>
          <a:noFill/>
          <a:ln w="9525" algn="ctr">
            <a:noFill/>
            <a:miter lim="800000"/>
            <a:headEnd/>
            <a:tailEnd/>
          </a:ln>
        </p:spPr>
        <p:txBody>
          <a:bodyPr wrap="square">
            <a:spAutoFit/>
          </a:bodyPr>
          <a:lstStyle/>
          <a:p>
            <a:pPr marL="609600" lvl="0" indent="-609600" algn="l">
              <a:spcBef>
                <a:spcPct val="50000"/>
              </a:spcBef>
              <a:buClr>
                <a:srgbClr val="515F7B"/>
              </a:buClr>
              <a:buSzTx/>
              <a:defRPr/>
            </a:pPr>
            <a:r>
              <a:rPr lang="en-US" altLang="ko-KR" b="1" dirty="0" smtClean="0">
                <a:solidFill>
                  <a:srgbClr val="C81204"/>
                </a:solidFill>
                <a:latin typeface="맑은 고딕" pitchFamily="50" charset="-127"/>
                <a:ea typeface="맑은 고딕" pitchFamily="50" charset="-127"/>
              </a:rPr>
              <a:t>2.2  </a:t>
            </a:r>
            <a:r>
              <a:rPr lang="en-US" altLang="ko-KR" b="1" dirty="0">
                <a:solidFill>
                  <a:srgbClr val="C81204"/>
                </a:solidFill>
                <a:latin typeface="맑은 고딕" pitchFamily="50" charset="-127"/>
                <a:ea typeface="맑은 고딕" pitchFamily="50" charset="-127"/>
              </a:rPr>
              <a:t>Self Assessment System of Professional Degree Program</a:t>
            </a: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2.3  </a:t>
            </a:r>
            <a:r>
              <a:rPr lang="en-US" altLang="ko-KR" b="1" dirty="0">
                <a:latin typeface="맑은 고딕" pitchFamily="50" charset="-127"/>
                <a:ea typeface="맑은 고딕" pitchFamily="50" charset="-127"/>
              </a:rPr>
              <a:t>Degree and Curriculum</a:t>
            </a: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2.4  </a:t>
            </a:r>
            <a:r>
              <a:rPr lang="en-US" altLang="ko-KR" b="1" dirty="0">
                <a:latin typeface="맑은 고딕" pitchFamily="50" charset="-127"/>
                <a:ea typeface="맑은 고딕" pitchFamily="50" charset="-127"/>
              </a:rPr>
              <a:t>Student Information</a:t>
            </a: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2.5  </a:t>
            </a:r>
            <a:r>
              <a:rPr lang="en-US" altLang="ko-KR" b="1" dirty="0">
                <a:latin typeface="맑은 고딕" pitchFamily="50" charset="-127"/>
                <a:ea typeface="맑은 고딕" pitchFamily="50" charset="-127"/>
              </a:rPr>
              <a:t>Human Resources and Operating System</a:t>
            </a: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2.6  </a:t>
            </a:r>
            <a:r>
              <a:rPr lang="en-US" altLang="ko-KR" b="1" dirty="0">
                <a:latin typeface="맑은 고딕" pitchFamily="50" charset="-127"/>
                <a:ea typeface="맑은 고딕" pitchFamily="50" charset="-127"/>
              </a:rPr>
              <a:t>Physical and Information Resources</a:t>
            </a: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2.7  </a:t>
            </a:r>
            <a:r>
              <a:rPr lang="en-US" altLang="ko-KR" b="1" dirty="0">
                <a:latin typeface="맑은 고딕" pitchFamily="50" charset="-127"/>
                <a:ea typeface="맑은 고딕" pitchFamily="50" charset="-127"/>
              </a:rPr>
              <a:t>Financial Resources</a:t>
            </a:r>
          </a:p>
          <a:p>
            <a:pPr marL="609600" lvl="0" indent="-609600" algn="l">
              <a:spcBef>
                <a:spcPct val="50000"/>
              </a:spcBef>
              <a:buClr>
                <a:srgbClr val="515F7B"/>
              </a:buClr>
              <a:buSzTx/>
              <a:defRPr/>
            </a:pPr>
            <a:r>
              <a:rPr lang="en-US" altLang="ko-KR" b="1" dirty="0" smtClean="0">
                <a:latin typeface="맑은 고딕" pitchFamily="50" charset="-127"/>
                <a:ea typeface="맑은 고딕" pitchFamily="50" charset="-127"/>
              </a:rPr>
              <a:t>2.8  </a:t>
            </a:r>
            <a:r>
              <a:rPr lang="en-US" altLang="ko-KR" b="1" dirty="0">
                <a:latin typeface="맑은 고딕" pitchFamily="50" charset="-127"/>
                <a:ea typeface="맑은 고딕" pitchFamily="50" charset="-127"/>
              </a:rPr>
              <a:t>Research Development</a:t>
            </a:r>
            <a:r>
              <a:rPr kumimoji="1" lang="ko-KR" altLang="en-US" sz="2000" b="1" i="0" u="none" strike="noStrike" kern="1200" cap="none" spc="0" normalizeH="0" baseline="0" noProof="0" dirty="0">
                <a:ln>
                  <a:noFill/>
                </a:ln>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1651853243"/>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267268122"/>
      </p:ext>
    </p:extLst>
  </p:cSld>
  <p:clrMapOvr>
    <a:masterClrMapping/>
  </p:clrMapOvr>
  <p:transition spd="med">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3170099"/>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2.2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Self Assessment System of Professional Degree Program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2.3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Degree and Curriculum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2.4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Student Information</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2.5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Human Resources and Operating System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2.6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Physical and Information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2.7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Financial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2.8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Research Development</a:t>
            </a:r>
            <a:r>
              <a:rPr kumimoji="1" lang="ko-KR" altLang="en-US" sz="2000" b="1" i="0" u="none" strike="noStrike" kern="1200" cap="none" spc="0" normalizeH="0" baseline="0" noProof="0" dirty="0">
                <a:ln>
                  <a:noFill/>
                </a:ln>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1651853243"/>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947964576"/>
      </p:ext>
    </p:extLst>
  </p:cSld>
  <p:clrMapOvr>
    <a:masterClrMapping/>
  </p:clrMapOvr>
  <p:transition spd="med">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3170099"/>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2.2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Self Assessment System of Professional Degree Program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2.3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Degree and Curriculum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2.4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Student Information</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2.5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Human Resources and Operating System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2.6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Physical and Information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2.7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Financial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2.8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Research Development</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1651853243"/>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701995384"/>
      </p:ext>
    </p:extLst>
  </p:cSld>
  <p:clrMapOvr>
    <a:masterClrMapping/>
  </p:clrMapOvr>
  <p:transition spd="med">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3170099"/>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2.2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Self Assessment System of Professional Degree Program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2.3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Degree and Curriculum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2.4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Student Information</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2.5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Human Resources and Operating System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2.6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Physical and Information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2.7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Financial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2.8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Research Development</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1651853243"/>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986853795"/>
      </p:ext>
    </p:extLst>
  </p:cSld>
  <p:clrMapOvr>
    <a:masterClrMapping/>
  </p:clrMapOvr>
  <p:transition spd="med">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3170099"/>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2.2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Self Assessment System of Professional Degree Program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2.3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Degree and Curriculum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2.4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Student Information</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2.5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Human Resources and Operating System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2.6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Physical and Information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2.7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Financial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2.8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Research Development</a:t>
            </a:r>
            <a:r>
              <a:rPr kumimoji="1" lang="ko-KR" altLang="en-US" sz="2000" b="1" i="0" u="none" strike="noStrike" kern="1200" cap="none" spc="0" normalizeH="0" baseline="0" noProof="0" dirty="0">
                <a:ln>
                  <a:noFill/>
                </a:ln>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3794758960"/>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bl>
          </a:graphicData>
        </a:graphic>
      </p:graphicFrame>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549526461"/>
      </p:ext>
    </p:extLst>
  </p:cSld>
  <p:clrMapOvr>
    <a:masterClrMapping/>
  </p:clrMapOvr>
  <p:transition spd="med">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3170099"/>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2.2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Self Assessment System of Professional Degree Program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2.3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Degree and Curriculum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2.4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Student Information</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2.5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Human Resources and Operating System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2.6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Physical and Information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2.7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Financial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2.8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Research Development</a:t>
            </a:r>
            <a:r>
              <a:rPr kumimoji="1" lang="ko-KR" altLang="en-US" sz="2000" b="1" i="0" u="none" strike="noStrike" kern="1200" cap="none" spc="0" normalizeH="0" baseline="0" noProof="0" dirty="0">
                <a:ln>
                  <a:noFill/>
                </a:ln>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1651853243"/>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525053578"/>
      </p:ext>
    </p:extLst>
  </p:cSld>
  <p:clrMapOvr>
    <a:masterClrMapping/>
  </p:clrMapOvr>
  <p:transition spd="med">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3170099"/>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2.2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Self Assessment System of Professional Degree Program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2.3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Degree and Curriculum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2.4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Student Information</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2.5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Human Resources and Operating System</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2.6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Physical and Information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2.7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Financial Resources</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2.8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Research Development</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1651853243"/>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177692771"/>
      </p:ext>
    </p:extLst>
  </p:cSld>
  <p:clrMapOvr>
    <a:masterClrMapping/>
  </p:clrMapOvr>
  <p:transition spd="med">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707886"/>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2.2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Self Assessment System of Professional Degree </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Program</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2239738228"/>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2542935"/>
            <a:ext cx="7452966" cy="2041777"/>
          </a:xfrm>
          <a:prstGeom prst="rect">
            <a:avLst/>
          </a:prstGeom>
          <a:noFill/>
          <a:ln w="9525" algn="ctr">
            <a:noFill/>
            <a:miter lim="800000"/>
            <a:headEnd/>
            <a:tailEnd/>
          </a:ln>
          <a:effectLst/>
        </p:spPr>
        <p:txBody>
          <a:bodyPr wrap="square">
            <a:spAutoFit/>
          </a:bodyPr>
          <a:lstStyle/>
          <a:p>
            <a:pPr algn="l">
              <a:lnSpc>
                <a:spcPct val="123000"/>
              </a:lnSpc>
              <a:spcAft>
                <a:spcPts val="400"/>
              </a:spcAft>
            </a:pPr>
            <a:r>
              <a:rPr lang="en-US" altLang="ko-KR" sz="1400" b="1" dirty="0" smtClean="0">
                <a:latin typeface="맑은 고딕" pitchFamily="50" charset="-127"/>
                <a:ea typeface="맑은 고딕" pitchFamily="50" charset="-127"/>
              </a:rPr>
              <a:t>Example of Comment</a:t>
            </a:r>
            <a:endParaRPr lang="en-US" altLang="ko-KR" sz="1400" dirty="0">
              <a:latin typeface="맑은 고딕" pitchFamily="50" charset="-127"/>
              <a:ea typeface="맑은 고딕" pitchFamily="50" charset="-127"/>
            </a:endParaRPr>
          </a:p>
          <a:p>
            <a:pPr algn="l">
              <a:lnSpc>
                <a:spcPct val="123000"/>
              </a:lnSpc>
              <a:spcAft>
                <a:spcPts val="400"/>
              </a:spcAft>
            </a:pPr>
            <a:r>
              <a:rPr lang="en-US" altLang="ko-KR" sz="1400" dirty="0">
                <a:solidFill>
                  <a:srgbClr val="003399"/>
                </a:solidFill>
                <a:latin typeface="맑은 고딕" pitchFamily="50" charset="-127"/>
                <a:ea typeface="맑은 고딕" pitchFamily="50" charset="-127"/>
              </a:rPr>
              <a:t>The team has not found enough evidence of periodic analysis and assessments for educational achievement. Instead of relying solely on internal members, the program is required to possess self-assessing tools which include 3rd party voices from such as students and alumni. Also, it is evident that lack of tangible short-, mid-, and long-term strategic plans for the program contributes to incompleteness of the Self Assessment System</a:t>
            </a:r>
            <a:r>
              <a:rPr lang="en-US" altLang="ko-KR" sz="1400" dirty="0" smtClean="0">
                <a:solidFill>
                  <a:srgbClr val="003399"/>
                </a:solidFill>
                <a:latin typeface="맑은 고딕" pitchFamily="50" charset="-127"/>
                <a:ea typeface="맑은 고딕" pitchFamily="50" charset="-127"/>
              </a:rPr>
              <a:t>.</a:t>
            </a:r>
            <a:endParaRPr lang="en-US" altLang="ko-KR" sz="1400" dirty="0">
              <a:solidFill>
                <a:srgbClr val="003399"/>
              </a:solidFill>
              <a:latin typeface="맑은 고딕" pitchFamily="50" charset="-127"/>
              <a:ea typeface="맑은 고딕" pitchFamily="50" charset="-127"/>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101963522"/>
      </p:ext>
    </p:extLst>
  </p:cSld>
  <p:clrMapOvr>
    <a:masterClrMapping/>
  </p:clrMapOvr>
  <p:transition spd="med">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400110"/>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2.3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Degree and </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Curriculum</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3543182349"/>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2542935"/>
            <a:ext cx="7452966" cy="2136162"/>
          </a:xfrm>
          <a:prstGeom prst="rect">
            <a:avLst/>
          </a:prstGeom>
          <a:noFill/>
          <a:ln w="9525" algn="ctr">
            <a:noFill/>
            <a:miter lim="800000"/>
            <a:headEnd/>
            <a:tailEnd/>
          </a:ln>
          <a:effectLst/>
        </p:spPr>
        <p:txBody>
          <a:bodyPr wrap="square">
            <a:spAutoFit/>
          </a:bodyPr>
          <a:lstStyle/>
          <a:p>
            <a:pPr algn="l">
              <a:lnSpc>
                <a:spcPct val="123000"/>
              </a:lnSpc>
              <a:spcAft>
                <a:spcPts val="400"/>
              </a:spcAft>
            </a:pPr>
            <a:r>
              <a:rPr lang="en-US" altLang="ko-KR" sz="1400" b="1" dirty="0" smtClean="0">
                <a:latin typeface="맑은 고딕" pitchFamily="50" charset="-127"/>
                <a:ea typeface="맑은 고딕" pitchFamily="50" charset="-127"/>
              </a:rPr>
              <a:t>Example of Comment</a:t>
            </a:r>
            <a:endParaRPr lang="en-US" altLang="ko-KR" sz="1400" dirty="0">
              <a:latin typeface="맑은 고딕" pitchFamily="50" charset="-127"/>
              <a:ea typeface="맑은 고딕" pitchFamily="50" charset="-127"/>
            </a:endParaRPr>
          </a:p>
          <a:p>
            <a:pPr algn="l">
              <a:lnSpc>
                <a:spcPct val="123000"/>
              </a:lnSpc>
              <a:spcAft>
                <a:spcPts val="400"/>
              </a:spcAft>
            </a:pPr>
            <a:r>
              <a:rPr lang="en-US" altLang="ko-KR" sz="1400" dirty="0" smtClean="0">
                <a:solidFill>
                  <a:srgbClr val="003399"/>
                </a:solidFill>
                <a:latin typeface="맑은 고딕" pitchFamily="50" charset="-127"/>
                <a:ea typeface="맑은 고딕" pitchFamily="50" charset="-127"/>
              </a:rPr>
              <a:t>Curriculum </a:t>
            </a:r>
            <a:r>
              <a:rPr lang="en-US" altLang="ko-KR" sz="1400" dirty="0">
                <a:solidFill>
                  <a:srgbClr val="003399"/>
                </a:solidFill>
                <a:latin typeface="맑은 고딕" pitchFamily="50" charset="-127"/>
                <a:ea typeface="맑은 고딕" pitchFamily="50" charset="-127"/>
              </a:rPr>
              <a:t>objectives for each academic year and different levels of students are not sufficiently stated in the APR.</a:t>
            </a:r>
          </a:p>
          <a:p>
            <a:pPr algn="l">
              <a:lnSpc>
                <a:spcPct val="123000"/>
              </a:lnSpc>
              <a:spcAft>
                <a:spcPts val="400"/>
              </a:spcAft>
            </a:pPr>
            <a:r>
              <a:rPr lang="en-US" altLang="ko-KR" sz="1400" dirty="0">
                <a:solidFill>
                  <a:srgbClr val="003399"/>
                </a:solidFill>
                <a:latin typeface="맑은 고딕" pitchFamily="50" charset="-127"/>
                <a:ea typeface="맑은 고딕" pitchFamily="50" charset="-127"/>
              </a:rPr>
              <a:t>The program’s nomenclature of the professional degree program is not distinguished from non-professional degree of similar level. Even though it would be difficult to override the government policy, the program’s appropriate effort for resolving this matter is urgently needed for the benefit of the program students and graduates.</a:t>
            </a: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92326523"/>
      </p:ext>
    </p:extLst>
  </p:cSld>
  <p:clrMapOvr>
    <a:masterClrMapping/>
  </p:clrMapOvr>
  <p:transition spd="med">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400110"/>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2.3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Degree and </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Curriculum</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2542935"/>
            <a:ext cx="7452966" cy="2136162"/>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0" i="0" u="none" strike="noStrike" kern="1200" cap="none" spc="0" normalizeH="0" baseline="0" noProof="0" dirty="0" smtClean="0">
                <a:ln>
                  <a:noFill/>
                </a:ln>
                <a:solidFill>
                  <a:srgbClr val="003399"/>
                </a:solidFill>
                <a:effectLst/>
                <a:uLnTx/>
                <a:uFillTx/>
                <a:latin typeface="맑은 고딕" pitchFamily="50" charset="-127"/>
                <a:ea typeface="맑은 고딕" pitchFamily="50" charset="-127"/>
                <a:cs typeface="+mn-cs"/>
              </a:rPr>
              <a:t>Curriculum </a:t>
            </a:r>
            <a:r>
              <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rPr>
              <a:t>objectives for each academic year and different levels of students are not sufficiently stated in the APR.</a:t>
            </a:r>
          </a:p>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rPr>
              <a:t>The program’s nomenclature of the professional degree program is not distinguished from non-professional degree of similar level. Even though it would be difficult to override the government policy, the program’s appropriate effort for resolving this matter is urgently needed for the benefit of the program students and graduates.</a:t>
            </a: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614507965"/>
      </p:ext>
    </p:extLst>
  </p:cSld>
  <p:clrMapOvr>
    <a:masterClrMapping/>
  </p:clrMapOvr>
  <p:transition spd="med">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400110"/>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2.6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Physical and Information </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Resources</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2023689967"/>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2542935"/>
            <a:ext cx="7452966" cy="981744"/>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Absence of equipment maintenance may affect student performance. Pin-up, critique spaces and sufficient exhibition area will enhance the quality of the design education.</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327642172"/>
      </p:ext>
    </p:extLst>
  </p:cSld>
  <p:clrMapOvr>
    <a:masterClrMapping/>
  </p:clrMapOvr>
  <p:transition spd="med">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1261884"/>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lvl="0" indent="-609600" algn="l">
              <a:spcBef>
                <a:spcPct val="50000"/>
              </a:spcBef>
              <a:buClr>
                <a:srgbClr val="515F7B"/>
              </a:buClr>
              <a:buSzTx/>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02. Various Means of </a:t>
            </a:r>
            <a:r>
              <a:rPr lang="en-US" altLang="ko-KR" sz="1400" b="1" dirty="0" smtClean="0">
                <a:solidFill>
                  <a:srgbClr val="000000"/>
                </a:solidFill>
                <a:latin typeface="맑은 고딕" pitchFamily="50" charset="-127"/>
                <a:ea typeface="맑은 고딕" pitchFamily="50" charset="-127"/>
              </a:rPr>
              <a:t>Expression</a:t>
            </a:r>
          </a:p>
          <a:p>
            <a:pPr marL="609600" lvl="0" indent="-609600" algn="l">
              <a:spcBef>
                <a:spcPct val="50000"/>
              </a:spcBef>
              <a:buClr>
                <a:srgbClr val="515F7B"/>
              </a:buClr>
              <a:buSzTx/>
              <a:defRPr/>
            </a:pPr>
            <a:r>
              <a:rPr lang="en-US" altLang="ko-KR" sz="1400" b="1" dirty="0">
                <a:solidFill>
                  <a:srgbClr val="000000"/>
                </a:solidFill>
                <a:latin typeface="맑은 고딕" pitchFamily="50" charset="-127"/>
                <a:ea typeface="맑은 고딕" pitchFamily="50" charset="-127"/>
              </a:rPr>
              <a:t>	</a:t>
            </a:r>
            <a:r>
              <a:rPr lang="en-US" altLang="ko-KR" sz="1400" b="1" dirty="0" smtClean="0">
                <a:solidFill>
                  <a:srgbClr val="000000"/>
                </a:solidFill>
                <a:latin typeface="맑은 고딕" pitchFamily="50" charset="-127"/>
                <a:ea typeface="맑은 고딕" pitchFamily="50" charset="-127"/>
              </a:rPr>
              <a:t>Ability </a:t>
            </a:r>
            <a:r>
              <a:rPr lang="en-US" altLang="ko-KR" sz="1400" b="1" dirty="0">
                <a:solidFill>
                  <a:srgbClr val="000000"/>
                </a:solidFill>
                <a:latin typeface="맑은 고딕" pitchFamily="50" charset="-127"/>
                <a:ea typeface="맑은 고딕" pitchFamily="50" charset="-127"/>
              </a:rPr>
              <a:t>to express architectural ideas appropriately by means of various media such as sketch, model, drawing, writing, and digital drawing.</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3599384"/>
            <a:ext cx="7452966" cy="1246752"/>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Even </a:t>
            </a:r>
            <a:r>
              <a:rPr lang="en-US" altLang="ko-KR" sz="1400" dirty="0" smtClean="0">
                <a:solidFill>
                  <a:srgbClr val="003399"/>
                </a:solidFill>
                <a:latin typeface="맑은 고딕" pitchFamily="50" charset="-127"/>
                <a:ea typeface="맑은 고딕" pitchFamily="50" charset="-127"/>
              </a:rPr>
              <a:t>though </a:t>
            </a:r>
            <a:r>
              <a:rPr lang="en-US" altLang="ko-KR" sz="1400" dirty="0">
                <a:solidFill>
                  <a:srgbClr val="003399"/>
                </a:solidFill>
                <a:latin typeface="맑은 고딕" pitchFamily="50" charset="-127"/>
                <a:ea typeface="맑은 고딕" pitchFamily="50" charset="-127"/>
              </a:rPr>
              <a:t>students' ability to express their ideas through digital drawings is excellent, the program needs more attention to encourage students to use physical models to explore their ideas throughout the design studio</a:t>
            </a:r>
            <a:r>
              <a:rPr lang="en-US" altLang="ko-KR" sz="1400" dirty="0" smtClean="0">
                <a:solidFill>
                  <a:srgbClr val="003399"/>
                </a:solidFill>
                <a:latin typeface="맑은 고딕" pitchFamily="50" charset="-127"/>
                <a:ea typeface="맑은 고딕" pitchFamily="50" charset="-127"/>
              </a:rPr>
              <a:t>.</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465870315"/>
      </p:ext>
    </p:extLst>
  </p:cSld>
  <p:clrMapOvr>
    <a:masterClrMapping/>
  </p:clrMapOvr>
  <p:transition spd="med">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1046440"/>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04. World History of Architecture and Tradition</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Understanding of architectural history of the world and the diversity of tradition.</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3599384"/>
            <a:ext cx="7452966" cy="1511761"/>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rPr>
              <a:t>The team found insufficient amount of education by the current evidence and study courses presented by the program. Under the current format of education, it is viable that the study area of world history of architecture can be misled as superficial, fragmentary knowledge.</a:t>
            </a: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558766882"/>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1046440"/>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04. World History of Architecture and Tradition</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Understanding of architectural history of the world and the diversity of tradition.</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3599384"/>
            <a:ext cx="7452966" cy="981744"/>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Only one class covering broad range of architectural history does not provide students sufficient education for theory and history of world architecture.</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626706199"/>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3" y="1915085"/>
            <a:ext cx="7128792" cy="1477328"/>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lvl="0" indent="-609600" algn="l">
              <a:spcBef>
                <a:spcPct val="50000"/>
              </a:spcBef>
              <a:buClr>
                <a:srgbClr val="515F7B"/>
              </a:buClr>
              <a:buSzTx/>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09. Form and Space Organization</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609600" lvl="0" indent="-609600" algn="l">
              <a:spcBef>
                <a:spcPct val="50000"/>
              </a:spcBef>
              <a:buClr>
                <a:srgbClr val="515F7B"/>
              </a:buClr>
              <a:buSzTx/>
              <a:defRPr/>
            </a:pP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Understanding of the basic principles of 2D and 3D forms and design, architectural composition and ability to apply these principles to design a building.</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3599384"/>
            <a:ext cx="7452966" cy="1511761"/>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The design education in between Architectural Design Studio </a:t>
            </a:r>
            <a:r>
              <a:rPr lang="en-US" altLang="ko-KR" sz="1400" dirty="0" smtClean="0">
                <a:solidFill>
                  <a:srgbClr val="003399"/>
                </a:solidFill>
                <a:latin typeface="맑은 고딕" pitchFamily="50" charset="-127"/>
                <a:ea typeface="맑은 고딕" pitchFamily="50" charset="-127"/>
              </a:rPr>
              <a:t>x </a:t>
            </a:r>
            <a:r>
              <a:rPr lang="en-US" altLang="ko-KR" sz="1400" dirty="0">
                <a:solidFill>
                  <a:srgbClr val="003399"/>
                </a:solidFill>
                <a:latin typeface="맑은 고딕" pitchFamily="50" charset="-127"/>
                <a:ea typeface="맑은 고딕" pitchFamily="50" charset="-127"/>
              </a:rPr>
              <a:t>to </a:t>
            </a:r>
            <a:r>
              <a:rPr lang="en-US" altLang="ko-KR" sz="1400" dirty="0" smtClean="0">
                <a:solidFill>
                  <a:srgbClr val="003399"/>
                </a:solidFill>
                <a:latin typeface="맑은 고딕" pitchFamily="50" charset="-127"/>
                <a:ea typeface="맑은 고딕" pitchFamily="50" charset="-127"/>
              </a:rPr>
              <a:t>xx, and xxx </a:t>
            </a:r>
            <a:r>
              <a:rPr lang="en-US" altLang="ko-KR" sz="1400" dirty="0">
                <a:solidFill>
                  <a:srgbClr val="003399"/>
                </a:solidFill>
                <a:latin typeface="맑은 고딕" pitchFamily="50" charset="-127"/>
                <a:ea typeface="맑은 고딕" pitchFamily="50" charset="-127"/>
              </a:rPr>
              <a:t>to </a:t>
            </a:r>
            <a:r>
              <a:rPr lang="en-US" altLang="ko-KR" sz="1400" dirty="0" err="1" smtClean="0">
                <a:solidFill>
                  <a:srgbClr val="003399"/>
                </a:solidFill>
                <a:latin typeface="맑은 고딕" pitchFamily="50" charset="-127"/>
                <a:ea typeface="맑은 고딕" pitchFamily="50" charset="-127"/>
              </a:rPr>
              <a:t>xxxx</a:t>
            </a:r>
            <a:r>
              <a:rPr lang="en-US" altLang="ko-KR" sz="1400" dirty="0" smtClean="0">
                <a:solidFill>
                  <a:srgbClr val="003399"/>
                </a:solidFill>
                <a:latin typeface="맑은 고딕" pitchFamily="50" charset="-127"/>
                <a:ea typeface="맑은 고딕" pitchFamily="50" charset="-127"/>
              </a:rPr>
              <a:t> </a:t>
            </a:r>
            <a:r>
              <a:rPr lang="en-US" altLang="ko-KR" sz="1400" dirty="0">
                <a:solidFill>
                  <a:srgbClr val="003399"/>
                </a:solidFill>
                <a:latin typeface="맑은 고딕" pitchFamily="50" charset="-127"/>
                <a:ea typeface="맑은 고딕" pitchFamily="50" charset="-127"/>
              </a:rPr>
              <a:t>displays weak links.  The work of </a:t>
            </a:r>
            <a:r>
              <a:rPr lang="en-US" altLang="ko-KR" sz="1400" dirty="0" smtClean="0">
                <a:solidFill>
                  <a:srgbClr val="003399"/>
                </a:solidFill>
                <a:latin typeface="맑은 고딕" pitchFamily="50" charset="-127"/>
                <a:ea typeface="맑은 고딕" pitchFamily="50" charset="-127"/>
              </a:rPr>
              <a:t>xx </a:t>
            </a:r>
            <a:r>
              <a:rPr lang="en-US" altLang="ko-KR" sz="1400" dirty="0">
                <a:solidFill>
                  <a:srgbClr val="003399"/>
                </a:solidFill>
                <a:latin typeface="맑은 고딕" pitchFamily="50" charset="-127"/>
                <a:ea typeface="맑은 고딕" pitchFamily="50" charset="-127"/>
              </a:rPr>
              <a:t>does not display sufficient formal, conceptual study in obtaining its resulting architectural forms.  The </a:t>
            </a:r>
            <a:r>
              <a:rPr lang="en-US" altLang="ko-KR" sz="1400" dirty="0" err="1" smtClean="0">
                <a:solidFill>
                  <a:srgbClr val="003399"/>
                </a:solidFill>
                <a:latin typeface="맑은 고딕" pitchFamily="50" charset="-127"/>
                <a:ea typeface="맑은 고딕" pitchFamily="50" charset="-127"/>
              </a:rPr>
              <a:t>xxxx</a:t>
            </a:r>
            <a:r>
              <a:rPr lang="en-US" altLang="ko-KR" sz="1400" dirty="0" smtClean="0">
                <a:solidFill>
                  <a:srgbClr val="003399"/>
                </a:solidFill>
                <a:latin typeface="맑은 고딕" pitchFamily="50" charset="-127"/>
                <a:ea typeface="맑은 고딕" pitchFamily="50" charset="-127"/>
              </a:rPr>
              <a:t> </a:t>
            </a:r>
            <a:r>
              <a:rPr lang="en-US" altLang="ko-KR" sz="1400" dirty="0">
                <a:solidFill>
                  <a:srgbClr val="003399"/>
                </a:solidFill>
                <a:latin typeface="맑은 고딕" pitchFamily="50" charset="-127"/>
                <a:ea typeface="맑은 고딕" pitchFamily="50" charset="-127"/>
              </a:rPr>
              <a:t>does not display sufficient process of conceptual formal studies to drawn results. </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77543548"/>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3" y="1915085"/>
            <a:ext cx="7128792" cy="1261884"/>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lvl="0" indent="-609600" algn="l">
              <a:spcBef>
                <a:spcPct val="50000"/>
              </a:spcBef>
              <a:buClr>
                <a:srgbClr val="515F7B"/>
              </a:buClr>
              <a:buSzTx/>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13. </a:t>
            </a:r>
            <a:r>
              <a:rPr lang="en-US" altLang="ko-KR" sz="1400" b="1" dirty="0" smtClean="0">
                <a:solidFill>
                  <a:srgbClr val="000000"/>
                </a:solidFill>
                <a:latin typeface="맑은 고딕" pitchFamily="50" charset="-127"/>
                <a:ea typeface="맑은 고딕" pitchFamily="50" charset="-127"/>
              </a:rPr>
              <a:t>Barrier </a:t>
            </a:r>
            <a:r>
              <a:rPr lang="en-US" altLang="ko-KR" sz="1400" b="1" dirty="0">
                <a:solidFill>
                  <a:srgbClr val="000000"/>
                </a:solidFill>
                <a:latin typeface="맑은 고딕" pitchFamily="50" charset="-127"/>
                <a:ea typeface="맑은 고딕" pitchFamily="50" charset="-127"/>
              </a:rPr>
              <a:t>Free Design</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609600" lvl="0" indent="-609600" algn="l">
              <a:spcBef>
                <a:spcPct val="50000"/>
              </a:spcBef>
              <a:buClr>
                <a:srgbClr val="515F7B"/>
              </a:buClr>
              <a:buSzTx/>
              <a:defRPr/>
            </a:pP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Ability of design a building to meet the various requirement of diverse building users including elderly, the infirm, and handicapped/disability.</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3599384"/>
            <a:ext cx="7452966" cy="1246752"/>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The Architectural Design Studio works pertaining to this criterion does not display sufficient evidence. All individual student works in the intended studio must display sufficient study outcome</a:t>
            </a:r>
            <a:r>
              <a:rPr lang="en-US" altLang="ko-KR" sz="1400" dirty="0" smtClean="0">
                <a:solidFill>
                  <a:srgbClr val="003399"/>
                </a:solidFill>
                <a:latin typeface="맑은 고딕" pitchFamily="50" charset="-127"/>
                <a:ea typeface="맑은 고딕" pitchFamily="50" charset="-127"/>
              </a:rPr>
              <a:t>.</a:t>
            </a:r>
            <a:endParaRPr lang="en-US" altLang="ko-KR" sz="1400" dirty="0">
              <a:solidFill>
                <a:srgbClr val="003399"/>
              </a:solidFill>
              <a:latin typeface="맑은 고딕" pitchFamily="50" charset="-127"/>
              <a:ea typeface="맑은 고딕" pitchFamily="50" charset="-127"/>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686959063"/>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3" y="1915085"/>
            <a:ext cx="7416824" cy="1477328"/>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lvl="0" indent="-609600" algn="l">
              <a:spcBef>
                <a:spcPct val="50000"/>
              </a:spcBef>
              <a:buClr>
                <a:srgbClr val="515F7B"/>
              </a:buClr>
              <a:buSzTx/>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14. Safety, Fire Protection and Emergency </a:t>
            </a:r>
            <a:r>
              <a:rPr lang="en-US" altLang="ko-KR" sz="1400" b="1" dirty="0" smtClean="0">
                <a:solidFill>
                  <a:srgbClr val="000000"/>
                </a:solidFill>
                <a:latin typeface="맑은 고딕" pitchFamily="50" charset="-127"/>
                <a:ea typeface="맑은 고딕" pitchFamily="50" charset="-127"/>
              </a:rPr>
              <a:t>Egress</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609600" lvl="0" indent="-609600" algn="l">
              <a:spcBef>
                <a:spcPct val="50000"/>
              </a:spcBef>
              <a:buClr>
                <a:srgbClr val="515F7B"/>
              </a:buClr>
              <a:buSzTx/>
              <a:defRPr/>
            </a:pPr>
            <a:r>
              <a:rPr lang="en-US" altLang="ko-KR" sz="1400" b="1" dirty="0">
                <a:solidFill>
                  <a:srgbClr val="000000"/>
                </a:solidFill>
                <a:latin typeface="맑은 고딕" pitchFamily="50" charset="-127"/>
                <a:ea typeface="맑은 고딕" pitchFamily="50" charset="-127"/>
              </a:rPr>
              <a:t>	Ability to design a safe building based on the basic principles of building safety, fire protection and security and in consideration of safety of human life, evacuation, and/or emergency egress.</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3599384"/>
            <a:ext cx="7452966" cy="1246752"/>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Current evidence of student works at </a:t>
            </a:r>
            <a:r>
              <a:rPr lang="en-US" altLang="ko-KR" sz="1400" dirty="0" smtClean="0">
                <a:solidFill>
                  <a:srgbClr val="003399"/>
                </a:solidFill>
                <a:latin typeface="맑은 고딕" pitchFamily="50" charset="-127"/>
                <a:ea typeface="맑은 고딕" pitchFamily="50" charset="-127"/>
              </a:rPr>
              <a:t>XX </a:t>
            </a:r>
            <a:r>
              <a:rPr lang="en-US" altLang="ko-KR" sz="1400" dirty="0">
                <a:solidFill>
                  <a:srgbClr val="003399"/>
                </a:solidFill>
                <a:latin typeface="맑은 고딕" pitchFamily="50" charset="-127"/>
                <a:ea typeface="맑은 고딕" pitchFamily="50" charset="-127"/>
              </a:rPr>
              <a:t>alone are not sufficient. Educational outcome is inconsistent among student works. Teaching materials and methods are not readily evident.</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9"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136288582"/>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1259632" y="1919154"/>
            <a:ext cx="6775631" cy="861774"/>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2.1  </a:t>
            </a:r>
            <a:r>
              <a:rPr kumimoji="1" lang="en-US" altLang="ko-KR" sz="2000" b="1" i="0" u="none" strike="noStrike" kern="1200" cap="none" spc="0" normalizeH="0" baseline="0" noProof="0" dirty="0">
                <a:ln>
                  <a:noFill/>
                </a:ln>
                <a:effectLst/>
                <a:uLnTx/>
                <a:uFillTx/>
                <a:latin typeface="맑은 고딕" pitchFamily="50" charset="-127"/>
                <a:ea typeface="맑은 고딕" pitchFamily="50" charset="-127"/>
                <a:cs typeface="+mn-cs"/>
              </a:rPr>
              <a:t>KAAB Perspectives on Architectural </a:t>
            </a:r>
            <a:r>
              <a:rPr kumimoji="1" lang="en-US" altLang="ko-KR" sz="2000" b="1" i="0" u="none" strike="noStrike" kern="1200" cap="none" spc="0" normalizeH="0" baseline="0" noProof="0" dirty="0" smtClean="0">
                <a:ln>
                  <a:noFill/>
                </a:ln>
                <a:effectLst/>
                <a:uLnTx/>
                <a:uFillTx/>
                <a:latin typeface="맑은 고딕" pitchFamily="50" charset="-127"/>
                <a:ea typeface="맑은 고딕" pitchFamily="50" charset="-127"/>
                <a:cs typeface="+mn-cs"/>
              </a:rPr>
              <a:t>Education</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	</a:t>
            </a:r>
          </a:p>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r>
              <a:rPr kumimoji="1" lang="en-US" altLang="ko-KR" sz="20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2.1.3 Architecture Education and the Architect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graphicFrame>
        <p:nvGraphicFramePr>
          <p:cNvPr id="8" name="Group 18"/>
          <p:cNvGraphicFramePr>
            <a:graphicFrameLocks/>
          </p:cNvGraphicFramePr>
          <p:nvPr>
            <p:extLst>
              <p:ext uri="{D42A27DB-BD31-4B8C-83A1-F6EECF244321}">
                <p14:modId xmlns:p14="http://schemas.microsoft.com/office/powerpoint/2010/main" val="1287880380"/>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 name="Text Box 62"/>
          <p:cNvSpPr txBox="1">
            <a:spLocks noChangeArrowheads="1"/>
          </p:cNvSpPr>
          <p:nvPr/>
        </p:nvSpPr>
        <p:spPr bwMode="auto">
          <a:xfrm>
            <a:off x="1936023" y="3068960"/>
            <a:ext cx="6740433" cy="981744"/>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The program needs more attention to provide students with balanced opportunities to be exposed to diverse perspectives for architects.</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7" name="Text Box 62"/>
          <p:cNvSpPr txBox="1">
            <a:spLocks noChangeArrowheads="1"/>
          </p:cNvSpPr>
          <p:nvPr/>
        </p:nvSpPr>
        <p:spPr bwMode="auto">
          <a:xfrm>
            <a:off x="6156176" y="5229200"/>
            <a:ext cx="1980636" cy="357342"/>
          </a:xfrm>
          <a:prstGeom prst="rect">
            <a:avLst/>
          </a:prstGeom>
          <a:noFill/>
          <a:ln w="9525" algn="ctr">
            <a:noFill/>
            <a:miter lim="800000"/>
            <a:headEnd/>
            <a:tailEnd/>
          </a:ln>
          <a:effectLst/>
        </p:spPr>
        <p:txBody>
          <a:bodyPr wrap="square">
            <a:spAutoFit/>
          </a:bodyPr>
          <a:lstStyle/>
          <a:p>
            <a:pPr marL="0" marR="0" lvl="0" indent="0"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(Causes</a:t>
            </a:r>
            <a:r>
              <a:rPr kumimoji="1" lang="en-US" altLang="ko-KR" sz="1400" b="1" i="0" u="none" strike="noStrike" kern="1200" cap="none" spc="0" normalizeH="0" noProof="0" dirty="0" smtClean="0">
                <a:ln>
                  <a:noFill/>
                </a:ln>
                <a:solidFill>
                  <a:srgbClr val="CC0000"/>
                </a:solidFill>
                <a:effectLst/>
                <a:uLnTx/>
                <a:uFillTx/>
                <a:latin typeface="맑은 고딕" pitchFamily="50" charset="-127"/>
                <a:ea typeface="맑은 고딕" pitchFamily="50" charset="-127"/>
                <a:cs typeface="+mn-cs"/>
              </a:rPr>
              <a:t> of Concerns)</a:t>
            </a:r>
            <a:endPar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endParaRPr>
          </a:p>
        </p:txBody>
      </p:sp>
      <p:sp>
        <p:nvSpPr>
          <p:cNvPr id="9"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10"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028660786"/>
      </p:ext>
    </p:extLst>
  </p:cSld>
  <p:clrMapOvr>
    <a:masterClrMapping/>
  </p:clrMapOvr>
  <p:transition spd="med">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400110"/>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2.5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Human Resources and Operating </a:t>
            </a: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System</a:t>
            </a:r>
          </a:p>
        </p:txBody>
      </p:sp>
      <p:graphicFrame>
        <p:nvGraphicFramePr>
          <p:cNvPr id="8" name="Group 18"/>
          <p:cNvGraphicFramePr>
            <a:graphicFrameLocks/>
          </p:cNvGraphicFramePr>
          <p:nvPr>
            <p:extLst>
              <p:ext uri="{D42A27DB-BD31-4B8C-83A1-F6EECF244321}">
                <p14:modId xmlns:p14="http://schemas.microsoft.com/office/powerpoint/2010/main" val="3190510767"/>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3020384"/>
            <a:ext cx="7452966" cy="1776768"/>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The workload of full-time lecturers causes concern, as some design studios such as lower level studios do not get enough individual tutorial time with lecturers. Although the co-teaching system of lecturer and assistant may enhance the level of practical drawings, the program requires to develop a strategy to utilize the assistant’s role upon different academic levels.</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9" name="Text Box 62"/>
          <p:cNvSpPr txBox="1">
            <a:spLocks noChangeArrowheads="1"/>
          </p:cNvSpPr>
          <p:nvPr/>
        </p:nvSpPr>
        <p:spPr bwMode="auto">
          <a:xfrm>
            <a:off x="6156176" y="5229200"/>
            <a:ext cx="1980636" cy="357342"/>
          </a:xfrm>
          <a:prstGeom prst="rect">
            <a:avLst/>
          </a:prstGeom>
          <a:noFill/>
          <a:ln w="9525" algn="ctr">
            <a:noFill/>
            <a:miter lim="800000"/>
            <a:headEnd/>
            <a:tailEnd/>
          </a:ln>
          <a:effectLst/>
        </p:spPr>
        <p:txBody>
          <a:bodyPr wrap="square">
            <a:spAutoFit/>
          </a:bodyPr>
          <a:lstStyle/>
          <a:p>
            <a:pPr marL="0" marR="0" lvl="0" indent="0"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(Causes</a:t>
            </a:r>
            <a:r>
              <a:rPr kumimoji="1" lang="en-US" altLang="ko-KR" sz="1400" b="1" i="0" u="none" strike="noStrike" kern="1200" cap="none" spc="0" normalizeH="0" noProof="0" dirty="0" smtClean="0">
                <a:ln>
                  <a:noFill/>
                </a:ln>
                <a:solidFill>
                  <a:srgbClr val="CC0000"/>
                </a:solidFill>
                <a:effectLst/>
                <a:uLnTx/>
                <a:uFillTx/>
                <a:latin typeface="맑은 고딕" pitchFamily="50" charset="-127"/>
                <a:ea typeface="맑은 고딕" pitchFamily="50" charset="-127"/>
                <a:cs typeface="+mn-cs"/>
              </a:rPr>
              <a:t> of Concerns)</a:t>
            </a:r>
            <a:endPar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endParaRPr>
          </a:p>
        </p:txBody>
      </p:sp>
      <p:sp>
        <p:nvSpPr>
          <p:cNvPr id="10"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27524093"/>
      </p:ext>
    </p:extLst>
  </p:cSld>
  <p:clrMapOvr>
    <a:masterClrMapping/>
  </p:clrMapOvr>
  <p:transition spd="med">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3" y="1915085"/>
            <a:ext cx="7128792" cy="1908215"/>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lvl="0" indent="-609600" algn="l">
              <a:spcBef>
                <a:spcPct val="50000"/>
              </a:spcBef>
              <a:buClr>
                <a:srgbClr val="515F7B"/>
              </a:buClr>
              <a:buSzTx/>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25.	Building Materials and Recycling</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609600" lvl="0" indent="-609600" algn="l">
              <a:spcBef>
                <a:spcPct val="50000"/>
              </a:spcBef>
              <a:buClr>
                <a:srgbClr val="515F7B"/>
              </a:buClr>
              <a:buSzTx/>
              <a:defRPr/>
            </a:pPr>
            <a:r>
              <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Understanding of the manufacturing process and application of building materials based on the basic knowledge on characteristics of materials, building components, traditional way of usage, material standards; as well as recyclability, maleficence, and other control measure of building materials.</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7" name="Text Box 62"/>
          <p:cNvSpPr txBox="1">
            <a:spLocks noChangeArrowheads="1"/>
          </p:cNvSpPr>
          <p:nvPr/>
        </p:nvSpPr>
        <p:spPr bwMode="auto">
          <a:xfrm>
            <a:off x="1294830" y="4054456"/>
            <a:ext cx="7452966" cy="1246752"/>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Student works currently presented do not prove a proper understanding of recyclability of materials, which has an important stance in the program’s mission ‘sustainable built environment</a:t>
            </a:r>
            <a:r>
              <a:rPr lang="en-US" altLang="ko-KR" sz="1400" dirty="0" smtClean="0">
                <a:solidFill>
                  <a:srgbClr val="003399"/>
                </a:solidFill>
                <a:latin typeface="맑은 고딕" pitchFamily="50" charset="-127"/>
                <a:ea typeface="맑은 고딕" pitchFamily="50" charset="-127"/>
              </a:rPr>
              <a:t>’.</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graphicFrame>
        <p:nvGraphicFramePr>
          <p:cNvPr id="9"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 name="Text Box 62"/>
          <p:cNvSpPr txBox="1">
            <a:spLocks noChangeArrowheads="1"/>
          </p:cNvSpPr>
          <p:nvPr/>
        </p:nvSpPr>
        <p:spPr bwMode="auto">
          <a:xfrm>
            <a:off x="6156176" y="5229200"/>
            <a:ext cx="1980636" cy="357342"/>
          </a:xfrm>
          <a:prstGeom prst="rect">
            <a:avLst/>
          </a:prstGeom>
          <a:noFill/>
          <a:ln w="9525" algn="ctr">
            <a:noFill/>
            <a:miter lim="800000"/>
            <a:headEnd/>
            <a:tailEnd/>
          </a:ln>
          <a:effectLst/>
        </p:spPr>
        <p:txBody>
          <a:bodyPr wrap="square">
            <a:spAutoFit/>
          </a:bodyPr>
          <a:lstStyle/>
          <a:p>
            <a:pPr marL="0" marR="0" lvl="0" indent="0"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(Causes</a:t>
            </a:r>
            <a:r>
              <a:rPr kumimoji="1" lang="en-US" altLang="ko-KR" sz="1400" b="1" i="0" u="none" strike="noStrike" kern="1200" cap="none" spc="0" normalizeH="0" noProof="0" dirty="0" smtClean="0">
                <a:ln>
                  <a:noFill/>
                </a:ln>
                <a:solidFill>
                  <a:srgbClr val="CC0000"/>
                </a:solidFill>
                <a:effectLst/>
                <a:uLnTx/>
                <a:uFillTx/>
                <a:latin typeface="맑은 고딕" pitchFamily="50" charset="-127"/>
                <a:ea typeface="맑은 고딕" pitchFamily="50" charset="-127"/>
                <a:cs typeface="+mn-cs"/>
              </a:rPr>
              <a:t> of Concerns)</a:t>
            </a:r>
            <a:endPar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endParaRPr>
          </a:p>
        </p:txBody>
      </p:sp>
      <p:sp>
        <p:nvSpPr>
          <p:cNvPr id="10"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714661401"/>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3" y="1915085"/>
            <a:ext cx="7128792" cy="1261884"/>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lvl="0" indent="-609600" algn="l">
              <a:spcBef>
                <a:spcPct val="50000"/>
              </a:spcBef>
              <a:buClr>
                <a:srgbClr val="515F7B"/>
              </a:buClr>
              <a:buSzTx/>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30. </a:t>
            </a:r>
            <a:r>
              <a:rPr lang="en-US" altLang="ko-KR" sz="1400" b="1" dirty="0" smtClean="0">
                <a:solidFill>
                  <a:srgbClr val="000000"/>
                </a:solidFill>
                <a:latin typeface="맑은 고딕" pitchFamily="50" charset="-127"/>
                <a:ea typeface="맑은 고딕" pitchFamily="50" charset="-127"/>
              </a:rPr>
              <a:t>Operation </a:t>
            </a:r>
            <a:r>
              <a:rPr lang="en-US" altLang="ko-KR" sz="1400" b="1" dirty="0">
                <a:solidFill>
                  <a:srgbClr val="000000"/>
                </a:solidFill>
                <a:latin typeface="맑은 고딕" pitchFamily="50" charset="-127"/>
                <a:ea typeface="맑은 고딕" pitchFamily="50" charset="-127"/>
              </a:rPr>
              <a:t>and Management of Architectural Practice</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609600" lvl="0" indent="-609600" algn="l">
              <a:spcBef>
                <a:spcPct val="50000"/>
              </a:spcBef>
              <a:buClr>
                <a:srgbClr val="515F7B"/>
              </a:buClr>
              <a:buSzTx/>
              <a:defRPr/>
            </a:pPr>
            <a:r>
              <a:rPr lang="en-US" altLang="ko-KR" sz="1400" b="1" dirty="0">
                <a:solidFill>
                  <a:srgbClr val="000000"/>
                </a:solidFill>
                <a:latin typeface="맑은 고딕" pitchFamily="50" charset="-127"/>
                <a:ea typeface="맑은 고딕" pitchFamily="50" charset="-127"/>
              </a:rPr>
              <a:t>	Understanding of the basic facts and management skills required in the operation of an architecture practice office.</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7" name="Text Box 62"/>
          <p:cNvSpPr txBox="1">
            <a:spLocks noChangeArrowheads="1"/>
          </p:cNvSpPr>
          <p:nvPr/>
        </p:nvSpPr>
        <p:spPr bwMode="auto">
          <a:xfrm>
            <a:off x="1294830" y="3645024"/>
            <a:ext cx="7452966" cy="981744"/>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While program’s approach for off-campus is pioneering, the team is concerned of the quality control for students’ experience.</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graphicFrame>
        <p:nvGraphicFramePr>
          <p:cNvPr id="9" name="Group 18"/>
          <p:cNvGraphicFramePr>
            <a:graphicFrameLocks/>
          </p:cNvGraphicFramePr>
          <p:nvPr>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 name="Text Box 62"/>
          <p:cNvSpPr txBox="1">
            <a:spLocks noChangeArrowheads="1"/>
          </p:cNvSpPr>
          <p:nvPr/>
        </p:nvSpPr>
        <p:spPr bwMode="auto">
          <a:xfrm>
            <a:off x="6156176" y="5229200"/>
            <a:ext cx="1980636" cy="357342"/>
          </a:xfrm>
          <a:prstGeom prst="rect">
            <a:avLst/>
          </a:prstGeom>
          <a:noFill/>
          <a:ln w="9525" algn="ctr">
            <a:noFill/>
            <a:miter lim="800000"/>
            <a:headEnd/>
            <a:tailEnd/>
          </a:ln>
          <a:effectLst/>
        </p:spPr>
        <p:txBody>
          <a:bodyPr wrap="square">
            <a:spAutoFit/>
          </a:bodyPr>
          <a:lstStyle/>
          <a:p>
            <a:pPr marL="0" marR="0" lvl="0" indent="0" algn="ctr"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(Causes of Concerns)</a:t>
            </a:r>
            <a:endPar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endParaRPr>
          </a:p>
        </p:txBody>
      </p:sp>
      <p:sp>
        <p:nvSpPr>
          <p:cNvPr id="10"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566372525"/>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1915085"/>
            <a:ext cx="7747323" cy="400110"/>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2.8  </a:t>
            </a:r>
            <a:r>
              <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rPr>
              <a:t>Research Development</a:t>
            </a:r>
            <a:r>
              <a:rPr kumimoji="1" lang="ko-KR" altLang="en-US" sz="2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endParaRPr kumimoji="1" lang="en-US" altLang="ko-KR" sz="2000" b="1" i="0" u="none" strike="noStrike" kern="1200" cap="none" spc="0" normalizeH="0" baseline="0" noProof="0" dirty="0">
              <a:ln>
                <a:noFill/>
              </a:ln>
              <a:solidFill>
                <a:srgbClr val="C81204"/>
              </a:solidFill>
              <a:effectLst/>
              <a:uLnTx/>
              <a:uFillTx/>
              <a:latin typeface="맑은 고딕" pitchFamily="50" charset="-127"/>
              <a:ea typeface="맑은 고딕" pitchFamily="50" charset="-127"/>
              <a:cs typeface="+mn-cs"/>
            </a:endParaRPr>
          </a:p>
        </p:txBody>
      </p:sp>
      <p:graphicFrame>
        <p:nvGraphicFramePr>
          <p:cNvPr id="8" name="Group 18"/>
          <p:cNvGraphicFramePr>
            <a:graphicFrameLocks/>
          </p:cNvGraphicFramePr>
          <p:nvPr>
            <p:extLst>
              <p:ext uri="{D42A27DB-BD31-4B8C-83A1-F6EECF244321}">
                <p14:modId xmlns:p14="http://schemas.microsoft.com/office/powerpoint/2010/main" val="2815826765"/>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Box 62"/>
          <p:cNvSpPr txBox="1">
            <a:spLocks noChangeArrowheads="1"/>
          </p:cNvSpPr>
          <p:nvPr/>
        </p:nvSpPr>
        <p:spPr bwMode="auto">
          <a:xfrm>
            <a:off x="1294830" y="2542935"/>
            <a:ext cx="7452966" cy="1246752"/>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smtClean="0">
                <a:solidFill>
                  <a:srgbClr val="003399"/>
                </a:solidFill>
                <a:latin typeface="맑은 고딕" pitchFamily="50" charset="-127"/>
                <a:ea typeface="맑은 고딕" pitchFamily="50" charset="-127"/>
              </a:rPr>
              <a:t>XXX </a:t>
            </a:r>
            <a:r>
              <a:rPr lang="en-US" altLang="ko-KR" sz="1400" dirty="0">
                <a:solidFill>
                  <a:srgbClr val="003399"/>
                </a:solidFill>
                <a:latin typeface="맑은 고딕" pitchFamily="50" charset="-127"/>
                <a:ea typeface="맑은 고딕" pitchFamily="50" charset="-127"/>
              </a:rPr>
              <a:t>Architecture Program has a strong research tradition with </a:t>
            </a:r>
            <a:r>
              <a:rPr lang="en-US" altLang="ko-KR" sz="1400" dirty="0" smtClean="0">
                <a:solidFill>
                  <a:srgbClr val="003399"/>
                </a:solidFill>
                <a:latin typeface="맑은 고딕" pitchFamily="50" charset="-127"/>
                <a:ea typeface="맑은 고딕" pitchFamily="50" charset="-127"/>
              </a:rPr>
              <a:t>XXX </a:t>
            </a:r>
            <a:r>
              <a:rPr lang="en-US" altLang="ko-KR" sz="1400" dirty="0">
                <a:solidFill>
                  <a:srgbClr val="003399"/>
                </a:solidFill>
                <a:latin typeface="맑은 고딕" pitchFamily="50" charset="-127"/>
                <a:ea typeface="맑은 고딕" pitchFamily="50" charset="-127"/>
              </a:rPr>
              <a:t>research groups. This will help students explore many possibilities and methodologies for their design solutions.</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9" name="Text Box 62"/>
          <p:cNvSpPr txBox="1">
            <a:spLocks noChangeArrowheads="1"/>
          </p:cNvSpPr>
          <p:nvPr/>
        </p:nvSpPr>
        <p:spPr bwMode="auto">
          <a:xfrm>
            <a:off x="6156176" y="5229200"/>
            <a:ext cx="1980636" cy="330283"/>
          </a:xfrm>
          <a:prstGeom prst="rect">
            <a:avLst/>
          </a:prstGeom>
          <a:noFill/>
          <a:ln w="9525" algn="ctr">
            <a:noFill/>
            <a:miter lim="800000"/>
            <a:headEnd/>
            <a:tailEnd/>
          </a:ln>
          <a:effectLst/>
        </p:spPr>
        <p:txBody>
          <a:bodyPr wrap="square">
            <a:spAutoFit/>
          </a:bodyPr>
          <a:lstStyle/>
          <a:p>
            <a:pPr marL="0" marR="0" lvl="0" indent="0"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(Criteria Well</a:t>
            </a:r>
            <a:r>
              <a:rPr kumimoji="1" lang="en-US" altLang="ko-KR" sz="1400" b="1" i="0" u="none" strike="noStrike" kern="1200" cap="none" spc="0" normalizeH="0" noProof="0" dirty="0" smtClean="0">
                <a:ln>
                  <a:noFill/>
                </a:ln>
                <a:solidFill>
                  <a:srgbClr val="CC0000"/>
                </a:solidFill>
                <a:effectLst/>
                <a:uLnTx/>
                <a:uFillTx/>
                <a:latin typeface="맑은 고딕" pitchFamily="50" charset="-127"/>
                <a:ea typeface="맑은 고딕" pitchFamily="50" charset="-127"/>
                <a:cs typeface="+mn-cs"/>
              </a:rPr>
              <a:t> Met)</a:t>
            </a:r>
            <a:endPar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endParaRPr>
          </a:p>
        </p:txBody>
      </p:sp>
      <p:sp>
        <p:nvSpPr>
          <p:cNvPr id="10"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420430774"/>
      </p:ext>
    </p:extLst>
  </p:cSld>
  <p:clrMapOvr>
    <a:masterClrMapping/>
  </p:clrMapOvr>
  <p:transition spd="med">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3" y="1915085"/>
            <a:ext cx="7128792" cy="1692771"/>
          </a:xfrm>
          <a:prstGeom prst="rect">
            <a:avLst/>
          </a:prstGeom>
          <a:noFill/>
          <a:ln w="9525" algn="ctr">
            <a:noFill/>
            <a:miter lim="800000"/>
            <a:headEnd/>
            <a:tailEnd/>
          </a:ln>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C81204"/>
                </a:solidFill>
                <a:effectLst/>
                <a:uLnTx/>
                <a:uFillTx/>
                <a:latin typeface="맑은 고딕" pitchFamily="50" charset="-127"/>
                <a:ea typeface="맑은 고딕" pitchFamily="50" charset="-127"/>
                <a:cs typeface="+mn-cs"/>
              </a:rPr>
              <a:t>2.9  Student Performance Criteria</a:t>
            </a:r>
          </a:p>
          <a:p>
            <a:pPr marL="609600" lvl="0" indent="-609600" algn="l">
              <a:spcBef>
                <a:spcPct val="50000"/>
              </a:spcBef>
              <a:buClr>
                <a:srgbClr val="515F7B"/>
              </a:buClr>
              <a:buSzTx/>
              <a:defRPr/>
            </a:pPr>
            <a:r>
              <a:rPr kumimoji="1" lang="ko-KR" altLang="en-US"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	</a:t>
            </a:r>
            <a:r>
              <a:rPr lang="en-US" altLang="ko-KR" sz="1400" b="1" dirty="0">
                <a:solidFill>
                  <a:srgbClr val="000000"/>
                </a:solidFill>
                <a:latin typeface="맑은 고딕" pitchFamily="50" charset="-127"/>
                <a:ea typeface="맑은 고딕" pitchFamily="50" charset="-127"/>
              </a:rPr>
              <a:t>15. Integration of Building Systems in Design</a:t>
            </a:r>
            <a:endPar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609600" lvl="0" indent="-609600" algn="l">
              <a:spcBef>
                <a:spcPct val="50000"/>
              </a:spcBef>
              <a:buClr>
                <a:srgbClr val="515F7B"/>
              </a:buClr>
              <a:buSzTx/>
              <a:defRPr/>
            </a:pPr>
            <a:r>
              <a:rPr lang="en-US" altLang="ko-KR" sz="1400" b="1" dirty="0">
                <a:solidFill>
                  <a:srgbClr val="000000"/>
                </a:solidFill>
                <a:latin typeface="맑은 고딕" pitchFamily="50" charset="-127"/>
                <a:ea typeface="맑은 고딕" pitchFamily="50" charset="-127"/>
              </a:rPr>
              <a:t>	Understanding of a building system and its constituent elements such as building structure, building envelop, composition of building mechanical and electrical service and other building components, and the ability to integrate them into his/her design.</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7" name="Text Box 62"/>
          <p:cNvSpPr txBox="1">
            <a:spLocks noChangeArrowheads="1"/>
          </p:cNvSpPr>
          <p:nvPr/>
        </p:nvSpPr>
        <p:spPr bwMode="auto">
          <a:xfrm>
            <a:off x="1294830" y="3838432"/>
            <a:ext cx="7452966" cy="1246752"/>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a:solidFill>
                  <a:srgbClr val="003399"/>
                </a:solidFill>
                <a:latin typeface="맑은 고딕" pitchFamily="50" charset="-127"/>
                <a:ea typeface="맑은 고딕" pitchFamily="50" charset="-127"/>
              </a:rPr>
              <a:t>The program has successfully conveyed the notion of integrated system design outcome to student body in general.  Also this effort contributes positively to the reputation and characteristic known of the program</a:t>
            </a:r>
            <a:r>
              <a:rPr lang="en-US" altLang="ko-KR" sz="1400" dirty="0" smtClean="0">
                <a:solidFill>
                  <a:srgbClr val="003399"/>
                </a:solidFill>
                <a:latin typeface="맑은 고딕" pitchFamily="50" charset="-127"/>
                <a:ea typeface="맑은 고딕" pitchFamily="50" charset="-127"/>
              </a:rPr>
              <a:t>.</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graphicFrame>
        <p:nvGraphicFramePr>
          <p:cNvPr id="9" name="Group 18"/>
          <p:cNvGraphicFramePr>
            <a:graphicFrameLocks/>
          </p:cNvGraphicFramePr>
          <p:nvPr>
            <p:extLst>
              <p:ext uri="{D42A27DB-BD31-4B8C-83A1-F6EECF244321}">
                <p14:modId xmlns:p14="http://schemas.microsoft.com/office/powerpoint/2010/main" val="1618868510"/>
              </p:ext>
            </p:extLst>
          </p:nvPr>
        </p:nvGraphicFramePr>
        <p:xfrm>
          <a:off x="6660232" y="5661248"/>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 name="Text Box 62"/>
          <p:cNvSpPr txBox="1">
            <a:spLocks noChangeArrowheads="1"/>
          </p:cNvSpPr>
          <p:nvPr/>
        </p:nvSpPr>
        <p:spPr bwMode="auto">
          <a:xfrm>
            <a:off x="6156176" y="5229200"/>
            <a:ext cx="1980636" cy="330283"/>
          </a:xfrm>
          <a:prstGeom prst="rect">
            <a:avLst/>
          </a:prstGeom>
          <a:noFill/>
          <a:ln w="9525" algn="ctr">
            <a:noFill/>
            <a:miter lim="800000"/>
            <a:headEnd/>
            <a:tailEnd/>
          </a:ln>
          <a:effectLst/>
        </p:spPr>
        <p:txBody>
          <a:bodyPr wrap="square">
            <a:spAutoFit/>
          </a:bodyPr>
          <a:lstStyle/>
          <a:p>
            <a:pPr marL="0" marR="0" lvl="0" indent="0"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CC0000"/>
                </a:solidFill>
                <a:effectLst/>
                <a:uLnTx/>
                <a:uFillTx/>
                <a:latin typeface="맑은 고딕" pitchFamily="50" charset="-127"/>
                <a:ea typeface="맑은 고딕" pitchFamily="50" charset="-127"/>
                <a:cs typeface="+mn-cs"/>
              </a:rPr>
              <a:t>(Criteria Well</a:t>
            </a:r>
            <a:r>
              <a:rPr kumimoji="1" lang="en-US" altLang="ko-KR" sz="1400" b="1" i="0" u="none" strike="noStrike" kern="1200" cap="none" spc="0" normalizeH="0" noProof="0" dirty="0" smtClean="0">
                <a:ln>
                  <a:noFill/>
                </a:ln>
                <a:solidFill>
                  <a:srgbClr val="CC0000"/>
                </a:solidFill>
                <a:effectLst/>
                <a:uLnTx/>
                <a:uFillTx/>
                <a:latin typeface="맑은 고딕" pitchFamily="50" charset="-127"/>
                <a:ea typeface="맑은 고딕" pitchFamily="50" charset="-127"/>
                <a:cs typeface="+mn-cs"/>
              </a:rPr>
              <a:t> Met)</a:t>
            </a:r>
            <a:endParaRPr kumimoji="1" lang="en-US" altLang="ko-KR" sz="1400" b="1" i="0" u="none" strike="noStrike" kern="1200" cap="none" spc="0" normalizeH="0" baseline="0" noProof="0" dirty="0">
              <a:ln>
                <a:noFill/>
              </a:ln>
              <a:solidFill>
                <a:srgbClr val="CC0000"/>
              </a:solidFill>
              <a:effectLst/>
              <a:uLnTx/>
              <a:uFillTx/>
              <a:latin typeface="맑은 고딕" pitchFamily="50" charset="-127"/>
              <a:ea typeface="맑은 고딕" pitchFamily="50" charset="-127"/>
              <a:cs typeface="+mn-cs"/>
            </a:endParaRPr>
          </a:p>
        </p:txBody>
      </p:sp>
      <p:sp>
        <p:nvSpPr>
          <p:cNvPr id="8"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378873125"/>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4"/>
          <p:cNvSpPr txBox="1">
            <a:spLocks noChangeArrowheads="1"/>
          </p:cNvSpPr>
          <p:nvPr/>
        </p:nvSpPr>
        <p:spPr bwMode="auto">
          <a:xfrm>
            <a:off x="822325" y="1268760"/>
            <a:ext cx="8107363" cy="400110"/>
          </a:xfrm>
          <a:prstGeom prst="rect">
            <a:avLst/>
          </a:prstGeom>
          <a:noFill/>
          <a:ln w="9525" algn="ctr">
            <a:noFill/>
            <a:miter lim="800000"/>
            <a:headEnd/>
            <a:tailEnd/>
          </a:ln>
        </p:spPr>
        <p:txBody>
          <a:bodyPr>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III.  Program Response to the KAAB Conditions</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1259632" y="2877904"/>
            <a:ext cx="7488163" cy="1554272"/>
          </a:xfrm>
          <a:prstGeom prst="rect">
            <a:avLst/>
          </a:prstGeom>
          <a:noFill/>
          <a:ln w="9525" algn="ctr">
            <a:noFill/>
            <a:miter lim="800000"/>
            <a:headEnd/>
            <a:tailEnd/>
          </a:ln>
        </p:spPr>
        <p:txBody>
          <a:bodyPr wrap="square">
            <a:spAutoFit/>
          </a:bodyPr>
          <a:lstStyle/>
          <a:p>
            <a:pPr marR="0" lvl="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lang="en-US" altLang="ko-KR" sz="1600"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Display of student work outcome of giving </a:t>
            </a:r>
            <a:r>
              <a:rPr lang="en-US" altLang="ko-KR" sz="1600"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exact text of ‘Criterion’ as </a:t>
            </a:r>
            <a:r>
              <a:rPr lang="en-US" altLang="ko-KR" sz="1600"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homework problems </a:t>
            </a:r>
            <a:r>
              <a:rPr lang="en-US" altLang="ko-KR" sz="1600"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or </a:t>
            </a:r>
            <a:r>
              <a:rPr lang="en-US" altLang="ko-KR" sz="1600"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questions to solve at an examination.</a:t>
            </a:r>
          </a:p>
          <a:p>
            <a:pPr lvl="0" algn="l">
              <a:spcBef>
                <a:spcPct val="50000"/>
              </a:spcBef>
              <a:buClr>
                <a:srgbClr val="515F7B"/>
              </a:buClr>
              <a:buSzTx/>
              <a:defRPr/>
            </a:pPr>
            <a:r>
              <a:rPr lang="en-US" altLang="ko-KR" sz="1400" b="1" noProof="0" dirty="0" smtClean="0">
                <a:solidFill>
                  <a:srgbClr val="000000"/>
                </a:solidFill>
                <a:latin typeface="맑은 고딕" pitchFamily="50" charset="-127"/>
                <a:ea typeface="맑은 고딕" pitchFamily="50" charset="-127"/>
              </a:rPr>
              <a:t>For an example, “Describe ‘</a:t>
            </a:r>
            <a:r>
              <a:rPr lang="en-US" altLang="ko-KR" sz="1400" b="1" dirty="0" smtClean="0">
                <a:solidFill>
                  <a:srgbClr val="000000"/>
                </a:solidFill>
                <a:latin typeface="맑은 고딕" pitchFamily="50" charset="-127"/>
                <a:ea typeface="맑은 고딕" pitchFamily="50" charset="-127"/>
              </a:rPr>
              <a:t>architecture and society’ </a:t>
            </a: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in the</a:t>
            </a:r>
            <a:r>
              <a:rPr kumimoji="1" lang="en-US" altLang="ko-KR" sz="14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cs typeface="+mn-cs"/>
              </a:rPr>
              <a:t> aspects of </a:t>
            </a:r>
            <a:r>
              <a:rPr lang="en-US" altLang="ko-KR" sz="1400" b="1" dirty="0">
                <a:solidFill>
                  <a:srgbClr val="000000"/>
                </a:solidFill>
                <a:latin typeface="맑은 고딕" pitchFamily="50" charset="-127"/>
                <a:ea typeface="맑은 고딕" pitchFamily="50" charset="-127"/>
              </a:rPr>
              <a:t>regional, social, cultural, economic, and policy aspects and their mutual relationships that influence architecture and city.</a:t>
            </a:r>
            <a:r>
              <a:rPr kumimoji="1" lang="en-US" altLang="ko-KR" sz="14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cs typeface="+mn-cs"/>
              </a:rPr>
              <a:t> </a:t>
            </a:r>
            <a:r>
              <a:rPr kumimoji="1" lang="en-US" altLang="ko-KR" sz="1400" b="1" i="0" u="none" strike="noStrike" kern="1200" cap="none" spc="0" normalizeH="0" noProof="0" dirty="0" smtClean="0">
                <a:ln>
                  <a:noFill/>
                </a:ln>
                <a:solidFill>
                  <a:srgbClr val="CC0000"/>
                </a:solidFill>
                <a:effectLst/>
                <a:uLnTx/>
                <a:uFillTx/>
                <a:latin typeface="맑은 고딕" pitchFamily="50" charset="-127"/>
                <a:ea typeface="맑은 고딕" pitchFamily="50" charset="-127"/>
                <a:cs typeface="+mn-cs"/>
              </a:rPr>
              <a:t>(Homework problem given to students are exact wordings of </a:t>
            </a:r>
            <a:r>
              <a:rPr lang="en-US" altLang="ko-KR" sz="1400" b="1" i="1" dirty="0" smtClean="0">
                <a:solidFill>
                  <a:srgbClr val="CC0000"/>
                </a:solidFill>
                <a:latin typeface="맑은 고딕" pitchFamily="50" charset="-127"/>
                <a:ea typeface="맑은 고딕" pitchFamily="50" charset="-127"/>
              </a:rPr>
              <a:t>Student Performance Criteria #04, expecting students to find answers by themselves)</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7" name="Text Box 62"/>
          <p:cNvSpPr txBox="1">
            <a:spLocks noChangeArrowheads="1"/>
          </p:cNvSpPr>
          <p:nvPr/>
        </p:nvSpPr>
        <p:spPr bwMode="auto">
          <a:xfrm>
            <a:off x="1294830" y="4509120"/>
            <a:ext cx="7452966" cy="2211824"/>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lang="en-US" altLang="ko-KR" sz="1400" b="1" dirty="0" smtClean="0">
                <a:solidFill>
                  <a:srgbClr val="000000"/>
                </a:solidFill>
                <a:latin typeface="맑은 고딕" pitchFamily="50" charset="-127"/>
                <a:ea typeface="맑은 고딕" pitchFamily="50" charset="-127"/>
              </a:rPr>
              <a:t>Consider following :</a:t>
            </a:r>
          </a:p>
          <a:p>
            <a:pPr marL="266700" lvl="0" indent="-266700" algn="l">
              <a:lnSpc>
                <a:spcPct val="123000"/>
              </a:lnSpc>
              <a:spcAft>
                <a:spcPts val="400"/>
              </a:spcAft>
              <a:buClrTx/>
              <a:buSzPct val="100000"/>
              <a:buFont typeface="+mj-lt"/>
              <a:buAutoNum type="arabicPeriod"/>
              <a:defRPr/>
            </a:pPr>
            <a:r>
              <a:rPr lang="en-US" altLang="ko-KR" sz="1200" b="1" dirty="0">
                <a:solidFill>
                  <a:srgbClr val="000000"/>
                </a:solidFill>
                <a:latin typeface="맑은 고딕" pitchFamily="50" charset="-127"/>
                <a:ea typeface="맑은 고딕" pitchFamily="50" charset="-127"/>
              </a:rPr>
              <a:t>Generally</a:t>
            </a:r>
            <a:r>
              <a:rPr lang="en-US" altLang="ko-KR" sz="1200" b="1" dirty="0" smtClean="0">
                <a:solidFill>
                  <a:srgbClr val="000000"/>
                </a:solidFill>
                <a:latin typeface="맑은 고딕" pitchFamily="50" charset="-127"/>
                <a:ea typeface="맑은 고딕" pitchFamily="50" charset="-127"/>
              </a:rPr>
              <a:t>, accreditation </a:t>
            </a:r>
            <a:r>
              <a:rPr kumimoji="1" lang="en-US" altLang="ko-KR" sz="1200" b="1" i="0" u="none" strike="noStrike" kern="1200" cap="none" spc="0" normalizeH="0" noProof="0" dirty="0" smtClean="0">
                <a:ln>
                  <a:noFill/>
                </a:ln>
                <a:solidFill>
                  <a:srgbClr val="000000"/>
                </a:solidFill>
                <a:effectLst/>
                <a:uLnTx/>
                <a:uFillTx/>
                <a:latin typeface="맑은 고딕" pitchFamily="50" charset="-127"/>
                <a:ea typeface="맑은 고딕" pitchFamily="50" charset="-127"/>
              </a:rPr>
              <a:t>criteria </a:t>
            </a:r>
            <a:r>
              <a:rPr lang="en-US" altLang="ko-KR" sz="1200" b="1" dirty="0" smtClean="0">
                <a:solidFill>
                  <a:srgbClr val="000000"/>
                </a:solidFill>
                <a:latin typeface="맑은 고딕" pitchFamily="50" charset="-127"/>
                <a:ea typeface="맑은 고딕" pitchFamily="50" charset="-127"/>
              </a:rPr>
              <a:t>must be taken as ‘minimum standard’ in education, not as a goal to achieve by its own. At first, it must be considered as a poor pedagogic practice.</a:t>
            </a:r>
          </a:p>
          <a:p>
            <a:pPr marL="266700" marR="0" lvl="0" indent="-266700" algn="l" defTabSz="914400" rtl="0" eaLnBrk="1" fontAlgn="base" latinLnBrk="1" hangingPunct="1">
              <a:lnSpc>
                <a:spcPct val="123000"/>
              </a:lnSpc>
              <a:spcBef>
                <a:spcPct val="20000"/>
              </a:spcBef>
              <a:spcAft>
                <a:spcPts val="400"/>
              </a:spcAft>
              <a:buClrTx/>
              <a:buSzPct val="100000"/>
              <a:buFont typeface="+mj-lt"/>
              <a:buAutoNum type="arabicPeriod"/>
              <a:tabLst/>
              <a:defRPr/>
            </a:pPr>
            <a:r>
              <a:rPr lang="en-US" altLang="ko-KR" sz="1200" b="1" dirty="0" smtClean="0">
                <a:solidFill>
                  <a:srgbClr val="000000"/>
                </a:solidFill>
                <a:latin typeface="맑은 고딕" pitchFamily="50" charset="-127"/>
                <a:ea typeface="맑은 고딕" pitchFamily="50" charset="-127"/>
              </a:rPr>
              <a:t>Find course syllabus and teaching materials to confirm that enough of actual teachings on particular subjects are performed. If relevant materials are not evident enough, student’s work cannot be counted as learned outcome.</a:t>
            </a:r>
          </a:p>
          <a:p>
            <a:pPr marL="266700" marR="0" lvl="0" indent="-266700" algn="l" defTabSz="914400" rtl="0" eaLnBrk="1" fontAlgn="base" latinLnBrk="1" hangingPunct="1">
              <a:lnSpc>
                <a:spcPct val="123000"/>
              </a:lnSpc>
              <a:spcBef>
                <a:spcPct val="20000"/>
              </a:spcBef>
              <a:spcAft>
                <a:spcPts val="400"/>
              </a:spcAft>
              <a:buClrTx/>
              <a:buSzPct val="100000"/>
              <a:buFont typeface="+mj-lt"/>
              <a:buAutoNum type="arabicPeriod"/>
              <a:tabLst/>
              <a:defRPr/>
            </a:pPr>
            <a:r>
              <a:rPr lang="en-US" altLang="ko-KR" sz="1200" b="1" dirty="0" smtClean="0">
                <a:solidFill>
                  <a:srgbClr val="000000"/>
                </a:solidFill>
                <a:latin typeface="맑은 고딕" pitchFamily="50" charset="-127"/>
                <a:ea typeface="맑은 고딕" pitchFamily="50" charset="-127"/>
              </a:rPr>
              <a:t>Student’s work outcomes seemed shallow and not enough teaching materials evident, particular criterion should be judged as Not Met or Causes of Concerns.</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graphicFrame>
        <p:nvGraphicFramePr>
          <p:cNvPr id="9" name="Group 18"/>
          <p:cNvGraphicFramePr>
            <a:graphicFrameLocks/>
          </p:cNvGraphicFramePr>
          <p:nvPr>
            <p:extLst>
              <p:ext uri="{D42A27DB-BD31-4B8C-83A1-F6EECF244321}">
                <p14:modId xmlns:p14="http://schemas.microsoft.com/office/powerpoint/2010/main" val="985493959"/>
              </p:ext>
            </p:extLst>
          </p:nvPr>
        </p:nvGraphicFramePr>
        <p:xfrm>
          <a:off x="6842125" y="1844824"/>
          <a:ext cx="2087563" cy="984250"/>
        </p:xfrm>
        <a:graphic>
          <a:graphicData uri="http://schemas.openxmlformats.org/drawingml/2006/table">
            <a:tbl>
              <a:tblPr/>
              <a:tblGrid>
                <a:gridCol w="1044575">
                  <a:extLst>
                    <a:ext uri="{9D8B030D-6E8A-4147-A177-3AD203B41FA5}">
                      <a16:colId xmlns:a16="http://schemas.microsoft.com/office/drawing/2014/main" val="20000"/>
                    </a:ext>
                  </a:extLst>
                </a:gridCol>
                <a:gridCol w="1042988">
                  <a:extLst>
                    <a:ext uri="{9D8B030D-6E8A-4147-A177-3AD203B41FA5}">
                      <a16:colId xmlns:a16="http://schemas.microsoft.com/office/drawing/2014/main" val="20001"/>
                    </a:ext>
                  </a:extLst>
                </a:gridCol>
              </a:tblGrid>
              <a:tr h="431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chemeClr val="tx1"/>
                          </a:solidFill>
                          <a:effectLst/>
                          <a:latin typeface="맑은 고딕" panose="020B0503020000020004" pitchFamily="50" charset="-127"/>
                          <a:ea typeface="맑은 고딕" panose="020B0503020000020004" pitchFamily="50" charset="-127"/>
                        </a:rPr>
                        <a:t>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맑은 고딕" panose="020B0503020000020004" pitchFamily="50" charset="-127"/>
                          <a:ea typeface="맑은 고딕" panose="020B0503020000020004" pitchFamily="50" charset="-127"/>
                          <a:cs typeface="한컴바탕" pitchFamily="18" charset="2"/>
                        </a:rPr>
                        <a:t>Not Met</a:t>
                      </a:r>
                      <a:endParaRPr kumimoji="1" lang="ko-KR" altLang="en-US" sz="1200" b="1" i="0" u="none" strike="noStrike" cap="none" normalizeH="0" baseline="0" dirty="0">
                        <a:ln>
                          <a:noFill/>
                        </a:ln>
                        <a:solidFill>
                          <a:schemeClr val="tx1"/>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245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1800" b="1" i="0" u="none" strike="noStrike" cap="none" normalizeH="0" baseline="0" dirty="0" smtClean="0">
                          <a:ln>
                            <a:noFill/>
                          </a:ln>
                          <a:solidFill>
                            <a:srgbClr val="CC0000"/>
                          </a:solidFill>
                          <a:effectLst/>
                          <a:latin typeface="맑은 고딕" panose="020B0503020000020004" pitchFamily="50" charset="-127"/>
                          <a:ea typeface="맑은 고딕" panose="020B0503020000020004" pitchFamily="50" charset="-127"/>
                          <a:cs typeface="한컴바탕" pitchFamily="18" charset="2"/>
                        </a:rPr>
                        <a:t>?</a:t>
                      </a:r>
                      <a:endParaRPr kumimoji="1" lang="ko-KR" altLang="en-US" sz="1800" b="1" i="0" u="none" strike="noStrike" cap="none" normalizeH="0" baseline="0" dirty="0">
                        <a:ln>
                          <a:noFill/>
                        </a:ln>
                        <a:solidFill>
                          <a:srgbClr val="CC0000"/>
                        </a:solidFill>
                        <a:effectLst/>
                        <a:latin typeface="맑은 고딕" panose="020B0503020000020004" pitchFamily="50" charset="-127"/>
                        <a:ea typeface="맑은 고딕" panose="020B0503020000020004" pitchFamily="50" charset="-127"/>
                        <a:cs typeface="한컴바탕" pitchFamily="18" charset="2"/>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 name="직사각형 7">
            <a:extLst>
              <a:ext uri="{FF2B5EF4-FFF2-40B4-BE49-F238E27FC236}">
                <a16:creationId xmlns:a16="http://schemas.microsoft.com/office/drawing/2014/main" id="{A2F6D19A-51FF-423E-8355-6F5DECC0CDE0}"/>
              </a:ext>
            </a:extLst>
          </p:cNvPr>
          <p:cNvSpPr/>
          <p:nvPr/>
        </p:nvSpPr>
        <p:spPr>
          <a:xfrm>
            <a:off x="1331640" y="1948770"/>
            <a:ext cx="5184576" cy="400110"/>
          </a:xfrm>
          <a:prstGeom prst="rect">
            <a:avLst/>
          </a:prstGeom>
        </p:spPr>
        <p:txBody>
          <a:bodyPr wrap="square">
            <a:spAutoFit/>
          </a:bodyPr>
          <a:lstStyle/>
          <a:p>
            <a:pPr marL="609600" marR="0" lvl="0" indent="-609600" algn="l" defTabSz="914400" rtl="0" eaLnBrk="1" fontAlgn="base" latinLnBrk="1" hangingPunct="1">
              <a:lnSpc>
                <a:spcPct val="100000"/>
              </a:lnSpc>
              <a:spcBef>
                <a:spcPct val="50000"/>
              </a:spcBef>
              <a:spcAft>
                <a:spcPct val="0"/>
              </a:spcAft>
              <a:buClr>
                <a:srgbClr val="515F7B"/>
              </a:buClr>
              <a:buSzTx/>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Difficult to</a:t>
            </a:r>
            <a:r>
              <a:rPr kumimoji="1" lang="en-US" altLang="ko-KR" sz="2000" b="1" i="1" u="none" strike="noStrike" kern="1200" cap="none" spc="0" normalizeH="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 judge</a:t>
            </a: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a:t>
            </a:r>
            <a:endParaRPr kumimoji="1" lang="en-US" altLang="ko-KR" sz="20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10"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411156359"/>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99418" y="1052513"/>
            <a:ext cx="5545112" cy="400110"/>
          </a:xfrm>
          <a:prstGeom prst="rect">
            <a:avLst/>
          </a:prstGeom>
          <a:noFill/>
          <a:ln w="9525" algn="ctr">
            <a:noFill/>
            <a:miter lim="800000"/>
            <a:headEnd/>
            <a:tailEnd/>
          </a:ln>
        </p:spPr>
        <p:txBody>
          <a:bodyPr wrap="square">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Contents of the Visiting Team Report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2" name="그림 1"/>
          <p:cNvPicPr>
            <a:picLocks noChangeAspect="1"/>
          </p:cNvPicPr>
          <p:nvPr/>
        </p:nvPicPr>
        <p:blipFill rotWithShape="1">
          <a:blip r:embed="rId3" cstate="print">
            <a:extLst>
              <a:ext uri="{28A0092B-C50C-407E-A947-70E740481C1C}">
                <a14:useLocalDpi xmlns:a14="http://schemas.microsoft.com/office/drawing/2010/main" val="0"/>
              </a:ext>
            </a:extLst>
          </a:blip>
          <a:srcRect r="21313"/>
          <a:stretch/>
        </p:blipFill>
        <p:spPr>
          <a:xfrm>
            <a:off x="361516" y="1535052"/>
            <a:ext cx="4786548" cy="5278324"/>
          </a:xfrm>
          <a:prstGeom prst="rect">
            <a:avLst/>
          </a:prstGeom>
        </p:spPr>
      </p:pic>
      <p:sp>
        <p:nvSpPr>
          <p:cNvPr id="7" name="오른쪽 화살표 6"/>
          <p:cNvSpPr/>
          <p:nvPr/>
        </p:nvSpPr>
        <p:spPr bwMode="auto">
          <a:xfrm>
            <a:off x="4254002" y="5623273"/>
            <a:ext cx="667152" cy="216024"/>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9" name="Text Box 7"/>
          <p:cNvSpPr txBox="1">
            <a:spLocks noChangeArrowheads="1"/>
          </p:cNvSpPr>
          <p:nvPr/>
        </p:nvSpPr>
        <p:spPr bwMode="auto">
          <a:xfrm>
            <a:off x="5292080" y="5589240"/>
            <a:ext cx="3521560" cy="307777"/>
          </a:xfrm>
          <a:prstGeom prst="rect">
            <a:avLst/>
          </a:prstGeom>
          <a:noFill/>
          <a:ln w="9525">
            <a:noFill/>
            <a:miter lim="800000"/>
            <a:headEnd/>
            <a:tailEnd/>
          </a:ln>
        </p:spPr>
        <p:txBody>
          <a:bodyPr wrap="square">
            <a:spAutoFit/>
          </a:bodyPr>
          <a:lstStyle/>
          <a:p>
            <a:pPr marL="0" marR="0" lvl="0" indent="0" algn="l" defTabSz="914400" rtl="0" eaLnBrk="1" fontAlgn="base" latinLnBrk="1" hangingPunct="1">
              <a:lnSpc>
                <a:spcPct val="100000"/>
              </a:lnSpc>
              <a:spcBef>
                <a:spcPct val="50000"/>
              </a:spcBef>
              <a:spcAft>
                <a:spcPct val="0"/>
              </a:spcAft>
              <a:buClrTx/>
              <a:buSzTx/>
              <a:buFontTx/>
              <a:buNone/>
              <a:tabLst/>
              <a:defRPr/>
            </a:pPr>
            <a:r>
              <a:rPr lang="en-US" altLang="ko-KR" sz="1400" b="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Furnished by KAAB</a:t>
            </a:r>
            <a:endParaRPr kumimoji="1" lang="ko-KR" altLang="en-US" sz="1400" b="1" i="0"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10"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752845013"/>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99418" y="1052513"/>
            <a:ext cx="5545112" cy="400110"/>
          </a:xfrm>
          <a:prstGeom prst="rect">
            <a:avLst/>
          </a:prstGeom>
          <a:noFill/>
          <a:ln w="9525" algn="ctr">
            <a:noFill/>
            <a:miter lim="800000"/>
            <a:headEnd/>
            <a:tailEnd/>
          </a:ln>
        </p:spPr>
        <p:txBody>
          <a:bodyPr wrap="square">
            <a:spAutoFit/>
          </a:bodyPr>
          <a:lstStyle/>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Contents of the Visiting Team Report</a:t>
            </a: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Visiting Team Report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2" name="그림 1"/>
          <p:cNvPicPr>
            <a:picLocks noChangeAspect="1"/>
          </p:cNvPicPr>
          <p:nvPr/>
        </p:nvPicPr>
        <p:blipFill rotWithShape="1">
          <a:blip r:embed="rId3" cstate="print">
            <a:extLst>
              <a:ext uri="{28A0092B-C50C-407E-A947-70E740481C1C}">
                <a14:useLocalDpi xmlns:a14="http://schemas.microsoft.com/office/drawing/2010/main" val="0"/>
              </a:ext>
            </a:extLst>
          </a:blip>
          <a:srcRect r="21313"/>
          <a:stretch/>
        </p:blipFill>
        <p:spPr>
          <a:xfrm>
            <a:off x="361516" y="1535052"/>
            <a:ext cx="4786548" cy="5278324"/>
          </a:xfrm>
          <a:prstGeom prst="rect">
            <a:avLst/>
          </a:prstGeom>
        </p:spPr>
      </p:pic>
      <p:sp>
        <p:nvSpPr>
          <p:cNvPr id="7" name="오른쪽 화살표 6"/>
          <p:cNvSpPr/>
          <p:nvPr/>
        </p:nvSpPr>
        <p:spPr bwMode="auto">
          <a:xfrm>
            <a:off x="4254002" y="6467624"/>
            <a:ext cx="667152" cy="216024"/>
          </a:xfrm>
          <a:prstGeom prst="rightArrow">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ctr"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2000" b="0" i="0" u="none" strike="noStrike" kern="1200" cap="none" spc="0" normalizeH="0" baseline="0" noProof="0">
              <a:ln>
                <a:noFill/>
              </a:ln>
              <a:solidFill>
                <a:srgbClr val="000000"/>
              </a:solidFill>
              <a:effectLst/>
              <a:uLnTx/>
              <a:uFillTx/>
              <a:latin typeface="돋움" pitchFamily="50" charset="-127"/>
              <a:ea typeface="돋움" pitchFamily="50" charset="-127"/>
              <a:cs typeface="+mn-cs"/>
            </a:endParaRPr>
          </a:p>
        </p:txBody>
      </p:sp>
      <p:sp>
        <p:nvSpPr>
          <p:cNvPr id="9" name="Text Box 7"/>
          <p:cNvSpPr txBox="1">
            <a:spLocks noChangeArrowheads="1"/>
          </p:cNvSpPr>
          <p:nvPr/>
        </p:nvSpPr>
        <p:spPr bwMode="auto">
          <a:xfrm>
            <a:off x="5292080" y="6433591"/>
            <a:ext cx="3521560" cy="307777"/>
          </a:xfrm>
          <a:prstGeom prst="rect">
            <a:avLst/>
          </a:prstGeom>
          <a:noFill/>
          <a:ln w="9525">
            <a:noFill/>
            <a:miter lim="800000"/>
            <a:headEnd/>
            <a:tailEnd/>
          </a:ln>
        </p:spPr>
        <p:txBody>
          <a:bodyPr wrap="square">
            <a:spAutoFit/>
          </a:bodyPr>
          <a:lstStyle/>
          <a:p>
            <a:pPr marL="0" marR="0" lvl="0" indent="0" algn="l" defTabSz="914400" rtl="0" eaLnBrk="1" fontAlgn="base" latinLnBrk="1" hangingPunct="1">
              <a:lnSpc>
                <a:spcPct val="100000"/>
              </a:lnSpc>
              <a:spcBef>
                <a:spcPct val="50000"/>
              </a:spcBef>
              <a:spcAft>
                <a:spcPct val="0"/>
              </a:spcAft>
              <a:buClrTx/>
              <a:buSzTx/>
              <a:buFontTx/>
              <a:buNone/>
              <a:tabLst/>
              <a:defRPr/>
            </a:pPr>
            <a:r>
              <a:rPr lang="en-US" altLang="ko-KR" sz="1400" b="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Signed by </a:t>
            </a:r>
            <a:r>
              <a:rPr lang="en-US" altLang="ko-KR" sz="1400" b="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A</a:t>
            </a:r>
            <a:r>
              <a:rPr lang="en-US" altLang="ko-KR" sz="1400" b="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ll Five Team Members</a:t>
            </a:r>
            <a:endParaRPr kumimoji="1" lang="ko-KR" altLang="en-US" sz="1400" b="1" i="0"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8"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774345214"/>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738779"/>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Visit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Agenda</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Visiting Team Report</a:t>
            </a:r>
            <a:endParaRPr kumimoji="1" lang="ko-KR" altLang="en-US" sz="2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6"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893984844"/>
      </p:ext>
    </p:extLst>
  </p:cSld>
  <p:clrMapOvr>
    <a:masterClrMapping/>
  </p:clrMapOvr>
  <p:transition spd="med">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738779"/>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Visit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Agenda</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000000"/>
                </a:solidFill>
                <a:latin typeface="맑은 고딕" pitchFamily="50" charset="-127"/>
                <a:ea typeface="맑은 고딕" pitchFamily="50" charset="-127"/>
              </a:rPr>
              <a:t>Visiting Team Report</a:t>
            </a:r>
            <a:endParaRPr lang="ko-KR" altLang="en-US" sz="2400" b="1" dirty="0">
              <a:solidFill>
                <a:srgbClr val="000000"/>
              </a:solidFill>
              <a:latin typeface="맑은 고딕" pitchFamily="50" charset="-127"/>
              <a:ea typeface="맑은 고딕" pitchFamily="50" charset="-127"/>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C00000"/>
                </a:solidFill>
                <a:latin typeface="맑은 고딕" pitchFamily="50" charset="-127"/>
                <a:ea typeface="맑은 고딕" pitchFamily="50" charset="-127"/>
              </a:rPr>
              <a:t>Confidential Recommendation</a:t>
            </a:r>
            <a:endParaRPr lang="ko-KR" altLang="en-US" sz="2400" b="1" dirty="0">
              <a:solidFill>
                <a:srgbClr val="C00000"/>
              </a:solidFill>
              <a:latin typeface="맑은 고딕" pitchFamily="50" charset="-127"/>
              <a:ea typeface="맑은 고딕" pitchFamily="50" charset="-127"/>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6"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1435984598"/>
      </p:ext>
    </p:extLst>
  </p:cSld>
  <p:clrMapOvr>
    <a:masterClrMapping/>
  </p:clrMapOvr>
  <p:transition spd="med">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917851"/>
            <a:ext cx="7993062" cy="5750292"/>
          </a:xfrm>
          <a:prstGeom prst="rect">
            <a:avLst/>
          </a:prstGeom>
          <a:noFill/>
          <a:ln w="9525" algn="ctr">
            <a:noFill/>
            <a:miter lim="800000"/>
            <a:headEnd/>
            <a:tailEnd/>
          </a:ln>
        </p:spPr>
        <p:txBody>
          <a:bodyPr>
            <a:spAutoFit/>
          </a:bodyPr>
          <a:lstStyle/>
          <a:p>
            <a:pPr marL="0" marR="0" lvl="0" indent="0" algn="l" defTabSz="914400" rtl="0" eaLnBrk="1" fontAlgn="base" latinLnBrk="1" hangingPunct="1">
              <a:lnSpc>
                <a:spcPct val="15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Term of Accreditation</a:t>
            </a: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85750" lvl="0" indent="-285750" algn="l">
              <a:spcAft>
                <a:spcPts val="1000"/>
              </a:spcAft>
              <a:buClr>
                <a:schemeClr val="tx1"/>
              </a:buClr>
              <a:buSzPct val="100000"/>
              <a:buFont typeface="Wingdings" panose="05000000000000000000" pitchFamily="2" charset="2"/>
              <a:buChar char="ü"/>
              <a:defRPr/>
            </a:pPr>
            <a:r>
              <a:rPr lang="en-US" altLang="ko-KR" sz="1600" b="1" dirty="0" smtClean="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Full Six-Year Term</a:t>
            </a:r>
          </a:p>
          <a:p>
            <a:pPr marL="266700" lvl="0" algn="l">
              <a:spcAft>
                <a:spcPts val="1000"/>
              </a:spcAft>
              <a:buClr>
                <a:schemeClr val="tx1"/>
              </a:buClr>
              <a:buSzPct val="100000"/>
              <a:defRPr/>
            </a:pPr>
            <a:r>
              <a:rPr lang="en-US" altLang="ko-KR" sz="1400" b="1" dirty="0">
                <a:solidFill>
                  <a:schemeClr val="tx2"/>
                </a:solidFill>
                <a:latin typeface="맑은 고딕" pitchFamily="50" charset="-127"/>
                <a:ea typeface="맑은 고딕" pitchFamily="50" charset="-127"/>
              </a:rPr>
              <a:t>Accreditation is valid for a full six (6) years following the year of the visit when unmet conditions are trivial and the program demonstrates a strong intention to correct the shortcomings.</a:t>
            </a:r>
          </a:p>
          <a:p>
            <a:pPr marL="285750" lvl="0" indent="-285750" algn="l">
              <a:spcAft>
                <a:spcPts val="1000"/>
              </a:spcAft>
              <a:buClr>
                <a:schemeClr val="tx1"/>
              </a:buClr>
              <a:buSzPct val="100000"/>
              <a:buFont typeface="Wingdings" panose="05000000000000000000" pitchFamily="2" charset="2"/>
              <a:buChar char="ü"/>
              <a:defRPr/>
            </a:pPr>
            <a:r>
              <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Four-Year</a:t>
            </a:r>
            <a:r>
              <a:rPr kumimoji="1" lang="en-US" altLang="ko-KR" sz="16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 Term</a:t>
            </a:r>
          </a:p>
          <a:p>
            <a:pPr marL="266700" lvl="0" algn="l">
              <a:spcAft>
                <a:spcPts val="1000"/>
              </a:spcAft>
              <a:buClr>
                <a:schemeClr val="tx1"/>
              </a:buClr>
              <a:buSzPct val="100000"/>
              <a:defRPr/>
            </a:pPr>
            <a:r>
              <a:rPr lang="en-US" altLang="ko-KR" sz="1400" b="1" dirty="0">
                <a:solidFill>
                  <a:schemeClr val="tx2"/>
                </a:solidFill>
                <a:latin typeface="맑은 고딕" pitchFamily="50" charset="-127"/>
                <a:ea typeface="맑은 고딕" pitchFamily="50" charset="-127"/>
              </a:rPr>
              <a:t>Accreditation is valid for a Four (4) years following the year of the visit when considerable deficiency is found, but the program demonstrates a strong intention to correct the deficiency, and the Visit Team is fully convinced that the program has the capability to correct the deficiencies. If the program is awarded a four–year term consequently, the program is required to receive a full six-year term in the following accreditation. Otherwise, the program’s accreditation is </a:t>
            </a:r>
            <a:r>
              <a:rPr lang="en-US" altLang="ko-KR" sz="1400" b="1" dirty="0" smtClean="0">
                <a:solidFill>
                  <a:schemeClr val="tx2"/>
                </a:solidFill>
                <a:latin typeface="맑은 고딕" pitchFamily="50" charset="-127"/>
                <a:ea typeface="맑은 고딕" pitchFamily="50" charset="-127"/>
              </a:rPr>
              <a:t>terminated.</a:t>
            </a:r>
            <a:endParaRPr lang="en-US" altLang="ko-KR" sz="1400" b="1" dirty="0">
              <a:solidFill>
                <a:schemeClr val="tx2"/>
              </a:solidFill>
              <a:latin typeface="맑은 고딕" pitchFamily="50" charset="-127"/>
              <a:ea typeface="맑은 고딕" pitchFamily="50" charset="-127"/>
            </a:endParaRPr>
          </a:p>
          <a:p>
            <a:pPr marL="285750" lvl="0" indent="-285750" algn="l">
              <a:spcAft>
                <a:spcPts val="1000"/>
              </a:spcAft>
              <a:buClr>
                <a:schemeClr val="tx1"/>
              </a:buClr>
              <a:buSzPct val="100000"/>
              <a:buFont typeface="Wingdings" panose="05000000000000000000" pitchFamily="2" charset="2"/>
              <a:buChar char="ü"/>
              <a:defRPr/>
            </a:pPr>
            <a:r>
              <a:rPr lang="en-US" altLang="ko-KR" sz="1600" b="1" baseline="0" dirty="0" smtClean="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Conditional</a:t>
            </a:r>
            <a:r>
              <a:rPr lang="en-US" altLang="ko-KR" sz="1600" b="1" dirty="0" smtClean="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 Three-Year Term</a:t>
            </a:r>
          </a:p>
          <a:p>
            <a:pPr marL="263525" algn="l">
              <a:spcAft>
                <a:spcPts val="1000"/>
              </a:spcAft>
              <a:buClr>
                <a:schemeClr val="tx1"/>
              </a:buClr>
              <a:buSzPct val="100000"/>
              <a:defRPr/>
            </a:pPr>
            <a:r>
              <a:rPr lang="en-US" altLang="ko-KR" sz="1400" b="1" dirty="0">
                <a:solidFill>
                  <a:schemeClr val="tx2"/>
                </a:solidFill>
                <a:latin typeface="맑은 고딕" pitchFamily="50" charset="-127"/>
                <a:ea typeface="맑은 고딕" pitchFamily="50" charset="-127"/>
              </a:rPr>
              <a:t>Accreditation is valid for three years following the year of the visit with conditions when considerable deficiency is found as in the case of the above four-year term, but the program fails to demonstrate a strong intention and means to correct the deficiency. The Visit Team stipulates the list of the items to be satisfactorily rectified by the time of the next visit. The accreditation to the program is terminated if the program fails to acquire either a four-year or a six-year accreditation in the next accreditation visit. </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Confidential Recommendation</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559797667"/>
      </p:ext>
    </p:extLst>
  </p:cSld>
  <p:clrMapOvr>
    <a:masterClrMapping/>
  </p:clrMapOvr>
  <p:transition spd="med">
    <p:wip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917851"/>
            <a:ext cx="7993062" cy="5103961"/>
          </a:xfrm>
          <a:prstGeom prst="rect">
            <a:avLst/>
          </a:prstGeom>
          <a:noFill/>
          <a:ln w="9525" algn="ctr">
            <a:noFill/>
            <a:miter lim="800000"/>
            <a:headEnd/>
            <a:tailEnd/>
          </a:ln>
        </p:spPr>
        <p:txBody>
          <a:bodyPr>
            <a:spAutoFit/>
          </a:bodyPr>
          <a:lstStyle/>
          <a:p>
            <a:pPr marL="0" marR="0" lvl="0" indent="0" algn="l" defTabSz="914400" rtl="0" eaLnBrk="1" fontAlgn="base" latinLnBrk="1" hangingPunct="1">
              <a:lnSpc>
                <a:spcPct val="15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Term of Accreditation</a:t>
            </a: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85750" lvl="0" indent="-285750" algn="l">
              <a:spcAft>
                <a:spcPts val="1000"/>
              </a:spcAft>
              <a:buClr>
                <a:srgbClr val="000000"/>
              </a:buClr>
              <a:buSzPct val="100000"/>
              <a:buFont typeface="Wingdings" panose="05000000000000000000" pitchFamily="2" charset="2"/>
              <a:buChar char="ü"/>
              <a:defRPr/>
            </a:pPr>
            <a:r>
              <a:rPr lang="en-US" altLang="ko-KR" sz="16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Temporary Suspension of </a:t>
            </a:r>
            <a:r>
              <a:rPr lang="en-US" altLang="ko-KR" sz="1600" b="1" dirty="0" smtClean="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Accreditation</a:t>
            </a:r>
            <a:endPar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a:p>
            <a:pPr marL="266700" lvl="0" algn="l">
              <a:spcAft>
                <a:spcPts val="1000"/>
              </a:spcAft>
              <a:buClr>
                <a:srgbClr val="000000"/>
              </a:buClr>
              <a:buSzPct val="100000"/>
              <a:defRPr/>
            </a:pPr>
            <a:r>
              <a:rPr lang="en-US" altLang="ko-KR" sz="1400" b="1" dirty="0">
                <a:solidFill>
                  <a:srgbClr val="515F7B"/>
                </a:solidFill>
                <a:latin typeface="맑은 고딕" pitchFamily="50" charset="-127"/>
                <a:ea typeface="맑은 고딕" pitchFamily="50" charset="-127"/>
              </a:rPr>
              <a:t>Temporary suspension of accreditation is awarded when an accreditation Visit Team is convinced that a program has failed to adequately prepare for an accreditation visit. In order to support its decision, the accreditation Visit Team must prepare and provide the program a list of deficiencies that must be rectified before the next visit. The accreditation visit may be rescheduled at a proper time in the future when the program is convinced that the deficiency has been rectified and the program is adequately prepared for an accreditation visit. The rescheduled accreditation visit must be made within one (1) year from the day the term is </a:t>
            </a:r>
            <a:r>
              <a:rPr lang="en-US" altLang="ko-KR" sz="1400" b="1" dirty="0" smtClean="0">
                <a:solidFill>
                  <a:srgbClr val="515F7B"/>
                </a:solidFill>
                <a:latin typeface="맑은 고딕" pitchFamily="50" charset="-127"/>
                <a:ea typeface="맑은 고딕" pitchFamily="50" charset="-127"/>
              </a:rPr>
              <a:t>awarded</a:t>
            </a:r>
            <a:r>
              <a:rPr kumimoji="1" lang="en-US" altLang="ko-KR" sz="14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rPr>
              <a:t>.</a:t>
            </a:r>
            <a:endPar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85750" lvl="0" indent="-285750" algn="l">
              <a:spcAft>
                <a:spcPts val="1000"/>
              </a:spcAft>
              <a:buClr>
                <a:srgbClr val="000000"/>
              </a:buClr>
              <a:buSzPct val="100000"/>
              <a:buFont typeface="Wingdings" panose="05000000000000000000" pitchFamily="2" charset="2"/>
              <a:buChar char="ü"/>
              <a:defRPr/>
            </a:pPr>
            <a:r>
              <a:rPr lang="en-US" altLang="ko-KR" sz="1600" b="1" dirty="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Rejection/Revocation of </a:t>
            </a:r>
            <a:r>
              <a:rPr lang="en-US" altLang="ko-KR" sz="1600" b="1" dirty="0" smtClean="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Accreditation</a:t>
            </a:r>
            <a:endPar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a:p>
            <a:pPr marL="266700" lvl="0" algn="l">
              <a:spcAft>
                <a:spcPts val="1000"/>
              </a:spcAft>
              <a:buClr>
                <a:srgbClr val="000000"/>
              </a:buClr>
              <a:buSzPct val="100000"/>
              <a:defRPr/>
            </a:pPr>
            <a:r>
              <a:rPr lang="en-US" altLang="ko-KR" sz="1400" b="1" dirty="0">
                <a:solidFill>
                  <a:srgbClr val="515F7B"/>
                </a:solidFill>
                <a:latin typeface="맑은 고딕" pitchFamily="50" charset="-127"/>
                <a:ea typeface="맑은 고딕" pitchFamily="50" charset="-127"/>
              </a:rPr>
              <a:t>The accreditation visit may be terminated and a rejection/revocation of accreditation may be awarded, when the Visit Team finds during the visit that condition(s)/criteria do not comply with the KAAB C&amp;P, there exist irrevocable deficiencies, and/or when the program fails to submit its APR within the required period</a:t>
            </a:r>
            <a:r>
              <a:rPr lang="en-US" altLang="ko-KR" sz="1400" b="1" dirty="0" smtClean="0">
                <a:solidFill>
                  <a:srgbClr val="515F7B"/>
                </a:solidFill>
                <a:latin typeface="맑은 고딕" pitchFamily="50" charset="-127"/>
                <a:ea typeface="맑은 고딕" pitchFamily="50" charset="-127"/>
              </a:rPr>
              <a:t>.</a:t>
            </a:r>
          </a:p>
          <a:p>
            <a:pPr marL="266700" lvl="0" algn="l">
              <a:spcAft>
                <a:spcPts val="1000"/>
              </a:spcAft>
              <a:buClr>
                <a:srgbClr val="000000"/>
              </a:buClr>
              <a:buSzPct val="100000"/>
              <a:defRPr/>
            </a:pPr>
            <a:endPar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R="0" lvl="0" algn="r" defTabSz="914400" rtl="0" eaLnBrk="1" fontAlgn="base" latinLnBrk="1" hangingPunct="1">
              <a:lnSpc>
                <a:spcPct val="100000"/>
              </a:lnSpc>
              <a:spcBef>
                <a:spcPct val="20000"/>
              </a:spcBef>
              <a:spcAft>
                <a:spcPts val="1000"/>
              </a:spcAft>
              <a:buClr>
                <a:srgbClr val="000000"/>
              </a:buClr>
              <a:buSzPct val="100000"/>
              <a:tabLst/>
              <a:defRPr/>
            </a:pPr>
            <a:r>
              <a:rPr lang="en-US" altLang="ko-KR" sz="1600" b="1" noProof="0" dirty="0" smtClean="0">
                <a:solidFill>
                  <a:srgbClr val="C00000"/>
                </a:solidFill>
                <a:effectLst>
                  <a:outerShdw blurRad="38100" dist="38100" dir="2700000" algn="tl">
                    <a:srgbClr val="000000">
                      <a:alpha val="43137"/>
                    </a:srgbClr>
                  </a:outerShdw>
                </a:effectLst>
                <a:latin typeface="맑은 고딕" pitchFamily="50" charset="-127"/>
                <a:ea typeface="맑은 고딕" pitchFamily="50" charset="-127"/>
              </a:rPr>
              <a:t>* Transitional Provision </a:t>
            </a:r>
            <a:r>
              <a:rPr lang="en-US" altLang="ko-KR" sz="1400"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 please refer to Term of Accreditation of KAAB </a:t>
            </a:r>
            <a:r>
              <a:rPr lang="en-US" altLang="ko-KR" sz="1400" b="1" i="1" dirty="0" smtClean="0">
                <a:solidFill>
                  <a:srgbClr val="003399"/>
                </a:solidFill>
                <a:effectLst>
                  <a:outerShdw blurRad="38100" dist="38100" dir="2700000" algn="tl">
                    <a:srgbClr val="000000">
                      <a:alpha val="43137"/>
                    </a:srgbClr>
                  </a:outerShdw>
                </a:effectLst>
                <a:latin typeface="맑은 고딕" pitchFamily="50" charset="-127"/>
                <a:ea typeface="맑은 고딕" pitchFamily="50" charset="-127"/>
              </a:rPr>
              <a:t>C&amp;P</a:t>
            </a:r>
            <a:endParaRPr lang="en-US" altLang="ko-KR" b="1" i="1" dirty="0">
              <a:solidFill>
                <a:srgbClr val="003399"/>
              </a:solidFill>
              <a:effectLst>
                <a:outerShdw blurRad="38100" dist="38100" dir="2700000" algn="tl">
                  <a:srgbClr val="000000">
                    <a:alpha val="43137"/>
                  </a:srgbClr>
                </a:outerShdw>
              </a:effectLst>
              <a:latin typeface="맑은 고딕" pitchFamily="50" charset="-127"/>
              <a:ea typeface="맑은 고딕" pitchFamily="50" charset="-127"/>
            </a:endParaRPr>
          </a:p>
        </p:txBody>
      </p:sp>
      <p:sp>
        <p:nvSpPr>
          <p:cNvPr id="4"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Confidential Recommendation</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035020103"/>
      </p:ext>
    </p:extLst>
  </p:cSld>
  <p:clrMapOvr>
    <a:masterClrMapping/>
  </p:clrMapOvr>
  <p:transition spd="med">
    <p:wip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917851"/>
            <a:ext cx="7993062" cy="4888518"/>
          </a:xfrm>
          <a:prstGeom prst="rect">
            <a:avLst/>
          </a:prstGeom>
          <a:noFill/>
          <a:ln w="9525" algn="ctr">
            <a:noFill/>
            <a:miter lim="800000"/>
            <a:headEnd/>
            <a:tailEnd/>
          </a:ln>
        </p:spPr>
        <p:txBody>
          <a:bodyPr>
            <a:spAutoFit/>
          </a:bodyPr>
          <a:lstStyle/>
          <a:p>
            <a:pPr marL="0" marR="0" lvl="0" indent="0" algn="l" defTabSz="914400" rtl="0" eaLnBrk="1" fontAlgn="base" latinLnBrk="1" hangingPunct="1">
              <a:lnSpc>
                <a:spcPct val="15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Term of Accreditation for </a:t>
            </a:r>
            <a:r>
              <a:rPr kumimoji="1" lang="en-US" altLang="ko-KR" sz="2000" b="1" i="1" u="sng"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Initial Accreditation</a:t>
            </a: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85750" marR="0" lvl="0" indent="-285750" algn="l" defTabSz="914400" rtl="0" eaLnBrk="1" fontAlgn="base" latinLnBrk="1" hangingPunct="1">
              <a:lnSpc>
                <a:spcPct val="100000"/>
              </a:lnSpc>
              <a:spcBef>
                <a:spcPct val="20000"/>
              </a:spcBef>
              <a:spcAft>
                <a:spcPts val="1000"/>
              </a:spcAft>
              <a:buClr>
                <a:srgbClr val="000000"/>
              </a:buClr>
              <a:buSzPct val="100000"/>
              <a:buFont typeface="Wingdings" panose="05000000000000000000" pitchFamily="2" charset="2"/>
              <a:buChar char="ü"/>
              <a:tabLst/>
              <a:defRPr/>
            </a:pPr>
            <a:r>
              <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Full Five-Year Term</a:t>
            </a:r>
          </a:p>
          <a:p>
            <a:pPr marL="266700" lvl="0" algn="l">
              <a:spcAft>
                <a:spcPts val="1000"/>
              </a:spcAft>
              <a:buClr>
                <a:srgbClr val="000000"/>
              </a:buClr>
              <a:buSzPct val="100000"/>
              <a:defRPr/>
            </a:pPr>
            <a:r>
              <a:rPr lang="en-US" altLang="ko-KR" sz="1400" b="1" dirty="0">
                <a:solidFill>
                  <a:srgbClr val="515F7B"/>
                </a:solidFill>
                <a:latin typeface="맑은 고딕" pitchFamily="50" charset="-127"/>
                <a:ea typeface="맑은 고딕" pitchFamily="50" charset="-127"/>
              </a:rPr>
              <a:t>Certification is valid for five years. If the deficiencies are small and the intent is determined to rectify them, the program will be certified for five years.</a:t>
            </a:r>
            <a:endPar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85750" marR="0" lvl="0" indent="-285750" algn="l" defTabSz="914400" rtl="0" eaLnBrk="1" fontAlgn="base" latinLnBrk="1" hangingPunct="1">
              <a:lnSpc>
                <a:spcPct val="100000"/>
              </a:lnSpc>
              <a:spcBef>
                <a:spcPct val="20000"/>
              </a:spcBef>
              <a:spcAft>
                <a:spcPts val="1000"/>
              </a:spcAft>
              <a:buClr>
                <a:srgbClr val="000000"/>
              </a:buClr>
              <a:buSzPct val="100000"/>
              <a:buFont typeface="Wingdings" panose="05000000000000000000" pitchFamily="2" charset="2"/>
              <a:buChar char="ü"/>
              <a:tabLst/>
              <a:defRPr/>
            </a:pPr>
            <a:r>
              <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Three-Year Term</a:t>
            </a:r>
          </a:p>
          <a:p>
            <a:pPr marL="266700" lvl="0" algn="l">
              <a:spcAft>
                <a:spcPts val="1000"/>
              </a:spcAft>
              <a:buClr>
                <a:srgbClr val="000000"/>
              </a:buClr>
              <a:buSzPct val="100000"/>
              <a:defRPr/>
            </a:pPr>
            <a:r>
              <a:rPr lang="en-US" altLang="ko-KR" sz="1400" b="1" dirty="0">
                <a:solidFill>
                  <a:srgbClr val="515F7B"/>
                </a:solidFill>
                <a:latin typeface="맑은 고딕" pitchFamily="50" charset="-127"/>
                <a:ea typeface="맑은 고딕" pitchFamily="50" charset="-127"/>
              </a:rPr>
              <a:t>Certification is valid for three years. If significant deficiencies are identified that could reduce the quality of the program, but the program is determined to correct them, the program will be certified for three years. For major deficiency that can result in three-year certification, refer to the Guidelines for Certification Evaluation.</a:t>
            </a:r>
            <a:endPar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85750" marR="0" lvl="0" indent="-285750" algn="l" defTabSz="914400" rtl="0" eaLnBrk="1" fontAlgn="base" latinLnBrk="1" hangingPunct="1">
              <a:lnSpc>
                <a:spcPct val="100000"/>
              </a:lnSpc>
              <a:spcBef>
                <a:spcPct val="20000"/>
              </a:spcBef>
              <a:spcAft>
                <a:spcPts val="1000"/>
              </a:spcAft>
              <a:buClr>
                <a:srgbClr val="000000"/>
              </a:buClr>
              <a:buSzPct val="100000"/>
              <a:buFont typeface="Wingdings" panose="05000000000000000000" pitchFamily="2" charset="2"/>
              <a:buChar char="ü"/>
              <a:tabLst/>
              <a:defRPr/>
            </a:pPr>
            <a:r>
              <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Conditional Two-Year Term</a:t>
            </a:r>
          </a:p>
          <a:p>
            <a:pPr marL="263525" lvl="0" algn="l">
              <a:spcAft>
                <a:spcPts val="1000"/>
              </a:spcAft>
              <a:buClr>
                <a:srgbClr val="000000"/>
              </a:buClr>
              <a:buSzPct val="100000"/>
              <a:defRPr/>
            </a:pPr>
            <a:r>
              <a:rPr lang="en-US" altLang="ko-KR" sz="1400" b="1" dirty="0">
                <a:solidFill>
                  <a:srgbClr val="515F7B"/>
                </a:solidFill>
                <a:latin typeface="맑은 고딕" pitchFamily="50" charset="-127"/>
                <a:ea typeface="맑은 고딕" pitchFamily="50" charset="-127"/>
              </a:rPr>
              <a:t>Accreditation is valid for two years. If significant deficiencies in the reasons for the above three-year certification decisions are found and the program’s ability to address these deficiencies are unclear, the conditional statement will be given. At this time, the </a:t>
            </a:r>
            <a:r>
              <a:rPr lang="en-US" altLang="ko-KR" sz="1400" b="1" dirty="0" err="1">
                <a:solidFill>
                  <a:srgbClr val="515F7B"/>
                </a:solidFill>
                <a:latin typeface="맑은 고딕" pitchFamily="50" charset="-127"/>
                <a:ea typeface="맑은 고딕" pitchFamily="50" charset="-127"/>
              </a:rPr>
              <a:t>the</a:t>
            </a:r>
            <a:r>
              <a:rPr lang="en-US" altLang="ko-KR" sz="1400" b="1" dirty="0">
                <a:solidFill>
                  <a:srgbClr val="515F7B"/>
                </a:solidFill>
                <a:latin typeface="맑은 고딕" pitchFamily="50" charset="-127"/>
                <a:ea typeface="맑은 고딕" pitchFamily="50" charset="-127"/>
              </a:rPr>
              <a:t> visiting team specifies the conditions to be fulfilled before the visit in two years, and a two-year certification is granted. Refer to the Guidelines for Certification Evaluation for major deficiencies that can result in a conditional two-year certification.</a:t>
            </a:r>
            <a:endParaRPr kumimoji="1" lang="en-US" altLang="ko-KR" sz="1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Confidential Recommendation</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745180974"/>
      </p:ext>
    </p:extLst>
  </p:cSld>
  <p:clrMapOvr>
    <a:masterClrMapping/>
  </p:clrMapOvr>
  <p:transition spd="med">
    <p:wip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917851"/>
            <a:ext cx="7993062" cy="5319405"/>
          </a:xfrm>
          <a:prstGeom prst="rect">
            <a:avLst/>
          </a:prstGeom>
          <a:noFill/>
          <a:ln w="9525" algn="ctr">
            <a:noFill/>
            <a:miter lim="800000"/>
            <a:headEnd/>
            <a:tailEnd/>
          </a:ln>
        </p:spPr>
        <p:txBody>
          <a:bodyPr>
            <a:spAutoFit/>
          </a:bodyPr>
          <a:lstStyle/>
          <a:p>
            <a:pPr marL="0" marR="0" lvl="0" indent="0" algn="l" defTabSz="914400" rtl="0" eaLnBrk="1" fontAlgn="base" latinLnBrk="1" hangingPunct="1">
              <a:lnSpc>
                <a:spcPct val="150000"/>
              </a:lnSpc>
              <a:spcBef>
                <a:spcPct val="20000"/>
              </a:spcBef>
              <a:spcAft>
                <a:spcPct val="0"/>
              </a:spcAft>
              <a:buClr>
                <a:srgbClr val="ECEAAC"/>
              </a:buClr>
              <a:buSzPct val="60000"/>
              <a:buFont typeface="Wingdings" pitchFamily="2" charset="2"/>
              <a:buNone/>
              <a:tabLst/>
              <a:defRPr/>
            </a:pPr>
            <a:r>
              <a:rPr kumimoji="1" lang="en-US" altLang="ko-KR" sz="20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Term of Accreditation for Initial Accreditation</a:t>
            </a:r>
          </a:p>
          <a:p>
            <a:pPr marL="0" marR="0" lvl="0" indent="0" algn="l" defTabSz="914400" rtl="0" eaLnBrk="1" fontAlgn="base" latinLnBrk="1" hangingPunct="1">
              <a:lnSpc>
                <a:spcPct val="100000"/>
              </a:lnSpc>
              <a:spcBef>
                <a:spcPct val="20000"/>
              </a:spcBef>
              <a:spcAft>
                <a:spcPct val="0"/>
              </a:spcAft>
              <a:buClr>
                <a:srgbClr val="ECEAAC"/>
              </a:buClr>
              <a:buSzPct val="60000"/>
              <a:buFont typeface="Wingdings" pitchFamily="2" charset="2"/>
              <a:buNone/>
              <a:tabLst/>
              <a:defRPr/>
            </a:pPr>
            <a:endParaRPr kumimoji="1" lang="ko-KR" altLang="en-US" sz="5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285750" marR="0" lvl="0" indent="-285750" algn="l" defTabSz="914400" rtl="0" eaLnBrk="1" fontAlgn="base" latinLnBrk="1" hangingPunct="1">
              <a:lnSpc>
                <a:spcPct val="100000"/>
              </a:lnSpc>
              <a:spcBef>
                <a:spcPct val="20000"/>
              </a:spcBef>
              <a:spcAft>
                <a:spcPts val="1000"/>
              </a:spcAft>
              <a:buClr>
                <a:srgbClr val="000000"/>
              </a:buClr>
              <a:buSzPct val="100000"/>
              <a:buFont typeface="Wingdings" panose="05000000000000000000" pitchFamily="2" charset="2"/>
              <a:buChar char="ü"/>
              <a:tabLst/>
              <a:defRPr/>
            </a:pPr>
            <a:r>
              <a:rPr kumimoji="1" lang="en-US" altLang="ko-KR" sz="1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Temporary Suspension of </a:t>
            </a:r>
            <a:r>
              <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Accreditation</a:t>
            </a:r>
          </a:p>
          <a:p>
            <a:pPr marL="266700" marR="0" lvl="0" indent="0" algn="l" defTabSz="914400" rtl="0" eaLnBrk="1" fontAlgn="base" latinLnBrk="1" hangingPunct="1">
              <a:lnSpc>
                <a:spcPct val="100000"/>
              </a:lnSpc>
              <a:spcBef>
                <a:spcPct val="20000"/>
              </a:spcBef>
              <a:spcAft>
                <a:spcPts val="1000"/>
              </a:spcAft>
              <a:buClr>
                <a:srgbClr val="000000"/>
              </a:buClr>
              <a:buSzPct val="100000"/>
              <a:buFont typeface="Wingdings" pitchFamily="2" charset="2"/>
              <a:buNone/>
              <a:tabLst/>
              <a:defRPr/>
            </a:pPr>
            <a:r>
              <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rPr>
              <a:t>Temporary suspension of accreditation is awarded when an accreditation Visit Team is convinced that a program has failed to adequately prepare for an accreditation visit. In order to support its decision, the accreditation Visit Team must prepare and provide the program a list of deficiencies that must be rectified before the next visit. The accreditation visit may be rescheduled at a proper time in the future when the program is convinced that the deficiency has been rectified and the program is adequately prepared for an accreditation visit. The rescheduled accreditation visit must be made within one (1) year from the day the term is awarded.</a:t>
            </a:r>
          </a:p>
          <a:p>
            <a:pPr marL="285750" marR="0" lvl="0" indent="-285750" algn="l" defTabSz="914400" rtl="0" eaLnBrk="1" fontAlgn="base" latinLnBrk="1" hangingPunct="1">
              <a:lnSpc>
                <a:spcPct val="100000"/>
              </a:lnSpc>
              <a:spcBef>
                <a:spcPct val="20000"/>
              </a:spcBef>
              <a:spcAft>
                <a:spcPts val="1000"/>
              </a:spcAft>
              <a:buClr>
                <a:srgbClr val="000000"/>
              </a:buClr>
              <a:buSzPct val="100000"/>
              <a:buFont typeface="Wingdings" panose="05000000000000000000" pitchFamily="2" charset="2"/>
              <a:buChar char="ü"/>
              <a:tabLst/>
              <a:defRPr/>
            </a:pPr>
            <a:r>
              <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Rejection </a:t>
            </a:r>
            <a:r>
              <a:rPr kumimoji="1" lang="en-US" altLang="ko-KR" sz="1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of </a:t>
            </a:r>
            <a:r>
              <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Accreditation</a:t>
            </a:r>
          </a:p>
          <a:p>
            <a:pPr marL="266700" marR="0" lvl="0" indent="0" algn="l" defTabSz="914400" rtl="0" eaLnBrk="1" fontAlgn="base" latinLnBrk="1" hangingPunct="1">
              <a:lnSpc>
                <a:spcPct val="100000"/>
              </a:lnSpc>
              <a:spcBef>
                <a:spcPct val="20000"/>
              </a:spcBef>
              <a:spcAft>
                <a:spcPts val="1000"/>
              </a:spcAft>
              <a:buClr>
                <a:srgbClr val="000000"/>
              </a:buClr>
              <a:buSzPct val="100000"/>
              <a:buFont typeface="Wingdings" pitchFamily="2" charset="2"/>
              <a:buNone/>
              <a:tabLst/>
              <a:defRPr/>
            </a:pPr>
            <a:r>
              <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rPr>
              <a:t>The accreditation visit may be terminated and a rejection of accreditation may be awarded, when the Visit Team finds during the visit that condition(s)/criteria do not comply with the KAAB C&amp;P, there exist irrevocable deficiencies, and/or when the program fails to submit its APR within the required period. New application for accreditation may not be submitted within minimum of 2 years since last review.</a:t>
            </a:r>
            <a:endParaRPr kumimoji="1" lang="en-US" altLang="ko-KR" sz="1400" b="1" i="0" u="none" strike="noStrike" kern="1200" cap="none" spc="0" normalizeH="0" baseline="0" noProof="0" dirty="0" smtClean="0">
              <a:ln>
                <a:noFill/>
              </a:ln>
              <a:solidFill>
                <a:srgbClr val="515F7B"/>
              </a:solidFill>
              <a:effectLst/>
              <a:uLnTx/>
              <a:uFillTx/>
              <a:latin typeface="맑은 고딕" pitchFamily="50" charset="-127"/>
              <a:ea typeface="맑은 고딕" pitchFamily="50" charset="-127"/>
              <a:cs typeface="+mn-cs"/>
            </a:endParaRPr>
          </a:p>
          <a:p>
            <a:pPr marL="266700" marR="0" lvl="0" indent="0" algn="l" defTabSz="914400" rtl="0" eaLnBrk="1" fontAlgn="base" latinLnBrk="1" hangingPunct="1">
              <a:lnSpc>
                <a:spcPct val="100000"/>
              </a:lnSpc>
              <a:spcBef>
                <a:spcPct val="20000"/>
              </a:spcBef>
              <a:spcAft>
                <a:spcPts val="1000"/>
              </a:spcAft>
              <a:buClr>
                <a:srgbClr val="000000"/>
              </a:buClr>
              <a:buSzPct val="100000"/>
              <a:buFont typeface="Wingdings" pitchFamily="2" charset="2"/>
              <a:buNone/>
              <a:tabLst/>
              <a:defRPr/>
            </a:pPr>
            <a:endParaRPr kumimoji="1" lang="en-US" altLang="ko-KR" sz="1400" b="1" i="0" u="none" strike="noStrike" kern="1200" cap="none" spc="0" normalizeH="0" baseline="0" noProof="0" dirty="0">
              <a:ln>
                <a:noFill/>
              </a:ln>
              <a:solidFill>
                <a:srgbClr val="515F7B"/>
              </a:solidFill>
              <a:effectLst/>
              <a:uLnTx/>
              <a:uFillTx/>
              <a:latin typeface="맑은 고딕" pitchFamily="50" charset="-127"/>
              <a:ea typeface="맑은 고딕" pitchFamily="50" charset="-127"/>
              <a:cs typeface="+mn-cs"/>
            </a:endParaRPr>
          </a:p>
          <a:p>
            <a:pPr marL="0" marR="0" lvl="0" indent="0" algn="r" defTabSz="914400" rtl="0" eaLnBrk="1" fontAlgn="base" latinLnBrk="1" hangingPunct="1">
              <a:lnSpc>
                <a:spcPct val="100000"/>
              </a:lnSpc>
              <a:spcBef>
                <a:spcPct val="20000"/>
              </a:spcBef>
              <a:spcAft>
                <a:spcPts val="1000"/>
              </a:spcAft>
              <a:buClr>
                <a:srgbClr val="000000"/>
              </a:buClr>
              <a:buSzPct val="100000"/>
              <a:buFont typeface="Wingdings" pitchFamily="2" charset="2"/>
              <a:buNone/>
              <a:tabLst/>
              <a:defRPr/>
            </a:pPr>
            <a:r>
              <a:rPr kumimoji="1" lang="en-US" altLang="ko-KR" sz="16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 Transitional Provision </a:t>
            </a:r>
            <a:r>
              <a:rPr kumimoji="1" lang="en-US" altLang="ko-KR" sz="14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 please refer to Term of Accreditation of KAAB </a:t>
            </a:r>
            <a:r>
              <a:rPr kumimoji="1" lang="en-US" altLang="ko-KR" sz="1400" b="1" i="1" u="none" strike="noStrike" kern="1200" cap="none" spc="0" normalizeH="0" baseline="0" noProof="0" dirty="0" smtClean="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C&amp;P</a:t>
            </a:r>
            <a:endParaRPr kumimoji="1" lang="en-US" altLang="ko-KR" sz="2000" b="1" i="1" u="none" strike="noStrike" kern="1200" cap="none" spc="0" normalizeH="0" baseline="0" noProof="0" dirty="0">
              <a:ln>
                <a:noFill/>
              </a:ln>
              <a:solidFill>
                <a:srgbClr val="003399"/>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6"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Confidential Recommendation</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016195518"/>
      </p:ext>
    </p:extLst>
  </p:cSld>
  <p:clrMapOvr>
    <a:masterClrMapping/>
  </p:clrMapOvr>
  <p:transition spd="med">
    <p:wip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1048961"/>
            <a:ext cx="7993062" cy="507831"/>
          </a:xfrm>
          <a:prstGeom prst="rect">
            <a:avLst/>
          </a:prstGeom>
          <a:noFill/>
          <a:ln w="9525" algn="ctr">
            <a:noFill/>
            <a:miter lim="800000"/>
            <a:headEnd/>
            <a:tailEnd/>
          </a:ln>
        </p:spPr>
        <p:txBody>
          <a:bodyPr>
            <a:spAutoFit/>
          </a:bodyPr>
          <a:lstStyle/>
          <a:p>
            <a:pPr lvl="0" algn="l">
              <a:lnSpc>
                <a:spcPct val="150000"/>
              </a:lnSpc>
              <a:buClr>
                <a:srgbClr val="ECEAAC"/>
              </a:buClr>
              <a:defRPr/>
            </a:pPr>
            <a:r>
              <a:rPr lang="en-US" altLang="ko-KR" sz="1800" b="1" dirty="0" smtClean="0">
                <a:latin typeface="맑은 고딕" pitchFamily="50" charset="-127"/>
                <a:ea typeface="맑은 고딕" pitchFamily="50" charset="-127"/>
              </a:rPr>
              <a:t>1. Term </a:t>
            </a:r>
            <a:r>
              <a:rPr lang="en-US" altLang="ko-KR" sz="1800" b="1" dirty="0">
                <a:latin typeface="맑은 고딕" pitchFamily="50" charset="-127"/>
                <a:ea typeface="맑은 고딕" pitchFamily="50" charset="-127"/>
              </a:rPr>
              <a:t>of Accreditation</a:t>
            </a:r>
          </a:p>
        </p:txBody>
      </p:sp>
      <p:sp>
        <p:nvSpPr>
          <p:cNvPr id="4"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Confidential Recommendation</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5" name="Text Box 4"/>
          <p:cNvSpPr txBox="1">
            <a:spLocks noChangeArrowheads="1"/>
          </p:cNvSpPr>
          <p:nvPr/>
        </p:nvSpPr>
        <p:spPr bwMode="auto">
          <a:xfrm>
            <a:off x="827584" y="3717032"/>
            <a:ext cx="7993062" cy="454292"/>
          </a:xfrm>
          <a:prstGeom prst="rect">
            <a:avLst/>
          </a:prstGeom>
          <a:noFill/>
          <a:ln w="9525" algn="ctr">
            <a:noFill/>
            <a:miter lim="800000"/>
            <a:headEnd/>
            <a:tailEnd/>
          </a:ln>
        </p:spPr>
        <p:txBody>
          <a:bodyPr>
            <a:spAutoFit/>
          </a:bodyPr>
          <a:lstStyle/>
          <a:p>
            <a:pPr lvl="0" algn="l">
              <a:lnSpc>
                <a:spcPct val="150000"/>
              </a:lnSpc>
              <a:buClr>
                <a:srgbClr val="ECEAAC"/>
              </a:buClr>
              <a:defRPr/>
            </a:pPr>
            <a:r>
              <a:rPr lang="en-US" altLang="ko-KR" sz="1800" b="1" dirty="0" smtClean="0">
                <a:latin typeface="맑은 고딕" pitchFamily="50" charset="-127"/>
                <a:ea typeface="맑은 고딕" pitchFamily="50" charset="-127"/>
              </a:rPr>
              <a:t>1. Term </a:t>
            </a:r>
            <a:r>
              <a:rPr lang="en-US" altLang="ko-KR" sz="1800" b="1" dirty="0">
                <a:latin typeface="맑은 고딕" pitchFamily="50" charset="-127"/>
                <a:ea typeface="맑은 고딕" pitchFamily="50" charset="-127"/>
              </a:rPr>
              <a:t>of Accreditation</a:t>
            </a:r>
            <a:r>
              <a:rPr lang="en-US" altLang="ko-KR" sz="1800" dirty="0">
                <a:latin typeface="맑은 고딕" pitchFamily="50" charset="-127"/>
                <a:ea typeface="맑은 고딕" pitchFamily="50" charset="-127"/>
              </a:rPr>
              <a:t> </a:t>
            </a:r>
            <a:r>
              <a:rPr lang="en-US" altLang="ko-KR" sz="1400" b="1" dirty="0" smtClean="0">
                <a:solidFill>
                  <a:srgbClr val="CC0000"/>
                </a:solidFill>
                <a:latin typeface="맑은 고딕" pitchFamily="50" charset="-127"/>
                <a:ea typeface="맑은 고딕" pitchFamily="50" charset="-127"/>
              </a:rPr>
              <a:t>(for </a:t>
            </a:r>
            <a:r>
              <a:rPr lang="en-US" altLang="ko-KR" sz="1400" b="1" dirty="0">
                <a:solidFill>
                  <a:srgbClr val="CC0000"/>
                </a:solidFill>
                <a:latin typeface="맑은 고딕" pitchFamily="50" charset="-127"/>
                <a:ea typeface="맑은 고딕" pitchFamily="50" charset="-127"/>
              </a:rPr>
              <a:t>Initial </a:t>
            </a:r>
            <a:r>
              <a:rPr lang="en-US" altLang="ko-KR" sz="1400" b="1" dirty="0" smtClean="0">
                <a:solidFill>
                  <a:srgbClr val="CC0000"/>
                </a:solidFill>
                <a:latin typeface="맑은 고딕" pitchFamily="50" charset="-127"/>
                <a:ea typeface="맑은 고딕" pitchFamily="50" charset="-127"/>
              </a:rPr>
              <a:t>Accreditation)</a:t>
            </a:r>
            <a:endParaRPr lang="en-US" altLang="ko-KR" sz="1800" b="1" dirty="0">
              <a:solidFill>
                <a:srgbClr val="CC0000"/>
              </a:solidFill>
              <a:latin typeface="맑은 고딕" pitchFamily="50" charset="-127"/>
              <a:ea typeface="맑은 고딕" pitchFamily="50" charset="-127"/>
            </a:endParaRPr>
          </a:p>
        </p:txBody>
      </p:sp>
      <p:graphicFrame>
        <p:nvGraphicFramePr>
          <p:cNvPr id="3" name="표 2"/>
          <p:cNvGraphicFramePr>
            <a:graphicFrameLocks noGrp="1"/>
          </p:cNvGraphicFramePr>
          <p:nvPr>
            <p:extLst>
              <p:ext uri="{D42A27DB-BD31-4B8C-83A1-F6EECF244321}">
                <p14:modId xmlns:p14="http://schemas.microsoft.com/office/powerpoint/2010/main" val="229556227"/>
              </p:ext>
            </p:extLst>
          </p:nvPr>
        </p:nvGraphicFramePr>
        <p:xfrm>
          <a:off x="971601" y="1856299"/>
          <a:ext cx="7200798" cy="852621"/>
        </p:xfrm>
        <a:graphic>
          <a:graphicData uri="http://schemas.openxmlformats.org/drawingml/2006/table">
            <a:tbl>
              <a:tblPr firstRow="1" bandRow="1">
                <a:tableStyleId>{5C22544A-7EE6-4342-B048-85BDC9FD1C3A}</a:tableStyleId>
              </a:tblPr>
              <a:tblGrid>
                <a:gridCol w="1200133">
                  <a:extLst>
                    <a:ext uri="{9D8B030D-6E8A-4147-A177-3AD203B41FA5}">
                      <a16:colId xmlns:a16="http://schemas.microsoft.com/office/drawing/2014/main" val="1753576609"/>
                    </a:ext>
                  </a:extLst>
                </a:gridCol>
                <a:gridCol w="1200133">
                  <a:extLst>
                    <a:ext uri="{9D8B030D-6E8A-4147-A177-3AD203B41FA5}">
                      <a16:colId xmlns:a16="http://schemas.microsoft.com/office/drawing/2014/main" val="826408026"/>
                    </a:ext>
                  </a:extLst>
                </a:gridCol>
                <a:gridCol w="1200133">
                  <a:extLst>
                    <a:ext uri="{9D8B030D-6E8A-4147-A177-3AD203B41FA5}">
                      <a16:colId xmlns:a16="http://schemas.microsoft.com/office/drawing/2014/main" val="2272583323"/>
                    </a:ext>
                  </a:extLst>
                </a:gridCol>
                <a:gridCol w="1200133">
                  <a:extLst>
                    <a:ext uri="{9D8B030D-6E8A-4147-A177-3AD203B41FA5}">
                      <a16:colId xmlns:a16="http://schemas.microsoft.com/office/drawing/2014/main" val="3429918298"/>
                    </a:ext>
                  </a:extLst>
                </a:gridCol>
                <a:gridCol w="1200133">
                  <a:extLst>
                    <a:ext uri="{9D8B030D-6E8A-4147-A177-3AD203B41FA5}">
                      <a16:colId xmlns:a16="http://schemas.microsoft.com/office/drawing/2014/main" val="1245341559"/>
                    </a:ext>
                  </a:extLst>
                </a:gridCol>
                <a:gridCol w="1200133">
                  <a:extLst>
                    <a:ext uri="{9D8B030D-6E8A-4147-A177-3AD203B41FA5}">
                      <a16:colId xmlns:a16="http://schemas.microsoft.com/office/drawing/2014/main" val="1852882493"/>
                    </a:ext>
                  </a:extLst>
                </a:gridCol>
              </a:tblGrid>
              <a:tr h="395421">
                <a:tc>
                  <a:txBody>
                    <a:bodyPr/>
                    <a:lstStyle/>
                    <a:p>
                      <a:pPr algn="ctr" latinLnBrk="1"/>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400" dirty="0" smtClean="0">
                          <a:solidFill>
                            <a:schemeClr val="tx1"/>
                          </a:solidFill>
                        </a:rPr>
                        <a:t>6 Year</a:t>
                      </a:r>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400" dirty="0" smtClean="0">
                          <a:solidFill>
                            <a:schemeClr val="tx1"/>
                          </a:solidFill>
                        </a:rPr>
                        <a:t>4 Year</a:t>
                      </a:r>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200" dirty="0" smtClean="0">
                          <a:solidFill>
                            <a:schemeClr val="tx1"/>
                          </a:solidFill>
                        </a:rPr>
                        <a:t>Conditional</a:t>
                      </a:r>
                      <a:r>
                        <a:rPr lang="en-US" altLang="ko-KR" sz="1200" baseline="0" dirty="0" smtClean="0">
                          <a:solidFill>
                            <a:schemeClr val="tx1"/>
                          </a:solidFill>
                        </a:rPr>
                        <a:t> 3 Year</a:t>
                      </a:r>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200" dirty="0" smtClean="0">
                          <a:solidFill>
                            <a:schemeClr val="tx1"/>
                          </a:solidFill>
                        </a:rPr>
                        <a:t>Suspension</a:t>
                      </a:r>
                      <a:endParaRPr lang="ko-KR" alt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200" dirty="0" smtClean="0">
                          <a:solidFill>
                            <a:schemeClr val="tx1"/>
                          </a:solidFill>
                        </a:rPr>
                        <a:t>Rejection</a:t>
                      </a:r>
                      <a:endParaRPr lang="ko-KR" alt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9948493"/>
                  </a:ext>
                </a:extLst>
              </a:tr>
              <a:tr h="395421">
                <a:tc>
                  <a:txBody>
                    <a:bodyPr/>
                    <a:lstStyle/>
                    <a:p>
                      <a:pPr algn="ctr" latinLnBrk="1"/>
                      <a:r>
                        <a:rPr lang="en-US" altLang="ko-KR" sz="1400" b="1" dirty="0" smtClean="0">
                          <a:solidFill>
                            <a:schemeClr val="tx1"/>
                          </a:solidFill>
                          <a:latin typeface="맑은 고딕" pitchFamily="50" charset="-127"/>
                          <a:ea typeface="맑은 고딕" pitchFamily="50" charset="-127"/>
                        </a:rPr>
                        <a:t>Term </a:t>
                      </a:r>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ko-KR" altLang="en-US" sz="1400" kern="1200" dirty="0" smtClean="0">
                          <a:solidFill>
                            <a:schemeClr val="dk1"/>
                          </a:solidFill>
                          <a:effectLst/>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ase" latinLnBrk="0"/>
                      <a:r>
                        <a:rPr lang="ko-KR" altLang="en-US" sz="1400" kern="1200" dirty="0" smtClean="0">
                          <a:solidFill>
                            <a:schemeClr val="dk1"/>
                          </a:solidFill>
                          <a:effectLst/>
                          <a:latin typeface="+mn-lt"/>
                          <a:ea typeface="+mn-ea"/>
                          <a:cs typeface="+mn-cs"/>
                        </a:rPr>
                        <a:t>■</a:t>
                      </a:r>
                      <a:endParaRPr lang="ko-KR" altLang="en-US" sz="14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ko-KR" altLang="en-US" sz="1400" kern="1200" dirty="0" smtClean="0">
                          <a:solidFill>
                            <a:schemeClr val="dk1"/>
                          </a:solidFill>
                          <a:effectLst/>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ko-KR" altLang="en-US" sz="1400" kern="1200" dirty="0" smtClean="0">
                          <a:solidFill>
                            <a:schemeClr val="dk1"/>
                          </a:solidFill>
                          <a:effectLst/>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ko-KR" altLang="en-US" sz="1400" kern="1200" dirty="0" smtClean="0">
                          <a:solidFill>
                            <a:schemeClr val="dk1"/>
                          </a:solidFill>
                          <a:effectLst/>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5405504"/>
                  </a:ext>
                </a:extLst>
              </a:tr>
            </a:tbl>
          </a:graphicData>
        </a:graphic>
      </p:graphicFrame>
      <p:graphicFrame>
        <p:nvGraphicFramePr>
          <p:cNvPr id="8" name="표 7"/>
          <p:cNvGraphicFramePr>
            <a:graphicFrameLocks noGrp="1"/>
          </p:cNvGraphicFramePr>
          <p:nvPr>
            <p:extLst>
              <p:ext uri="{D42A27DB-BD31-4B8C-83A1-F6EECF244321}">
                <p14:modId xmlns:p14="http://schemas.microsoft.com/office/powerpoint/2010/main" val="2624690362"/>
              </p:ext>
            </p:extLst>
          </p:nvPr>
        </p:nvGraphicFramePr>
        <p:xfrm>
          <a:off x="971601" y="4581128"/>
          <a:ext cx="7200798" cy="852621"/>
        </p:xfrm>
        <a:graphic>
          <a:graphicData uri="http://schemas.openxmlformats.org/drawingml/2006/table">
            <a:tbl>
              <a:tblPr firstRow="1" bandRow="1">
                <a:tableStyleId>{5C22544A-7EE6-4342-B048-85BDC9FD1C3A}</a:tableStyleId>
              </a:tblPr>
              <a:tblGrid>
                <a:gridCol w="1200133">
                  <a:extLst>
                    <a:ext uri="{9D8B030D-6E8A-4147-A177-3AD203B41FA5}">
                      <a16:colId xmlns:a16="http://schemas.microsoft.com/office/drawing/2014/main" val="1753576609"/>
                    </a:ext>
                  </a:extLst>
                </a:gridCol>
                <a:gridCol w="1200133">
                  <a:extLst>
                    <a:ext uri="{9D8B030D-6E8A-4147-A177-3AD203B41FA5}">
                      <a16:colId xmlns:a16="http://schemas.microsoft.com/office/drawing/2014/main" val="826408026"/>
                    </a:ext>
                  </a:extLst>
                </a:gridCol>
                <a:gridCol w="1200133">
                  <a:extLst>
                    <a:ext uri="{9D8B030D-6E8A-4147-A177-3AD203B41FA5}">
                      <a16:colId xmlns:a16="http://schemas.microsoft.com/office/drawing/2014/main" val="2272583323"/>
                    </a:ext>
                  </a:extLst>
                </a:gridCol>
                <a:gridCol w="1200133">
                  <a:extLst>
                    <a:ext uri="{9D8B030D-6E8A-4147-A177-3AD203B41FA5}">
                      <a16:colId xmlns:a16="http://schemas.microsoft.com/office/drawing/2014/main" val="3429918298"/>
                    </a:ext>
                  </a:extLst>
                </a:gridCol>
                <a:gridCol w="1200133">
                  <a:extLst>
                    <a:ext uri="{9D8B030D-6E8A-4147-A177-3AD203B41FA5}">
                      <a16:colId xmlns:a16="http://schemas.microsoft.com/office/drawing/2014/main" val="1245341559"/>
                    </a:ext>
                  </a:extLst>
                </a:gridCol>
                <a:gridCol w="1200133">
                  <a:extLst>
                    <a:ext uri="{9D8B030D-6E8A-4147-A177-3AD203B41FA5}">
                      <a16:colId xmlns:a16="http://schemas.microsoft.com/office/drawing/2014/main" val="1852882493"/>
                    </a:ext>
                  </a:extLst>
                </a:gridCol>
              </a:tblGrid>
              <a:tr h="395421">
                <a:tc>
                  <a:txBody>
                    <a:bodyPr/>
                    <a:lstStyle/>
                    <a:p>
                      <a:pPr algn="ctr" latinLnBrk="1"/>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400" dirty="0" smtClean="0">
                          <a:solidFill>
                            <a:schemeClr val="tx1"/>
                          </a:solidFill>
                        </a:rPr>
                        <a:t>5 Year</a:t>
                      </a:r>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400" dirty="0" smtClean="0">
                          <a:solidFill>
                            <a:schemeClr val="tx1"/>
                          </a:solidFill>
                        </a:rPr>
                        <a:t>3 Year</a:t>
                      </a:r>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200" dirty="0" smtClean="0">
                          <a:solidFill>
                            <a:schemeClr val="tx1"/>
                          </a:solidFill>
                        </a:rPr>
                        <a:t>Conditional</a:t>
                      </a:r>
                      <a:r>
                        <a:rPr lang="en-US" altLang="ko-KR" sz="1200" baseline="0" dirty="0" smtClean="0">
                          <a:solidFill>
                            <a:schemeClr val="tx1"/>
                          </a:solidFill>
                        </a:rPr>
                        <a:t> 2 Year</a:t>
                      </a:r>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200" dirty="0" smtClean="0">
                          <a:solidFill>
                            <a:schemeClr val="tx1"/>
                          </a:solidFill>
                        </a:rPr>
                        <a:t>Suspension</a:t>
                      </a:r>
                      <a:endParaRPr lang="ko-KR" alt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latinLnBrk="1"/>
                      <a:r>
                        <a:rPr lang="en-US" altLang="ko-KR" sz="1200" dirty="0" smtClean="0">
                          <a:solidFill>
                            <a:schemeClr val="tx1"/>
                          </a:solidFill>
                        </a:rPr>
                        <a:t>Rejection</a:t>
                      </a:r>
                      <a:endParaRPr lang="ko-KR" alt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9948493"/>
                  </a:ext>
                </a:extLst>
              </a:tr>
              <a:tr h="395421">
                <a:tc>
                  <a:txBody>
                    <a:bodyPr/>
                    <a:lstStyle/>
                    <a:p>
                      <a:pPr algn="ctr" latinLnBrk="1"/>
                      <a:r>
                        <a:rPr lang="en-US" altLang="ko-KR" sz="1400" b="1" dirty="0" smtClean="0">
                          <a:solidFill>
                            <a:schemeClr val="tx1"/>
                          </a:solidFill>
                          <a:latin typeface="맑은 고딕" pitchFamily="50" charset="-127"/>
                          <a:ea typeface="맑은 고딕" pitchFamily="50" charset="-127"/>
                        </a:rPr>
                        <a:t>Term </a:t>
                      </a:r>
                      <a:endParaRPr lang="ko-KR" altLang="en-US"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ko-KR" altLang="en-US" sz="1400" kern="1200" dirty="0" smtClean="0">
                          <a:solidFill>
                            <a:schemeClr val="dk1"/>
                          </a:solidFill>
                          <a:effectLst/>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ase" latinLnBrk="0"/>
                      <a:r>
                        <a:rPr lang="ko-KR" altLang="en-US" sz="1400" kern="1200" dirty="0" smtClean="0">
                          <a:solidFill>
                            <a:schemeClr val="dk1"/>
                          </a:solidFill>
                          <a:effectLst/>
                          <a:latin typeface="+mn-lt"/>
                          <a:ea typeface="+mn-ea"/>
                          <a:cs typeface="+mn-cs"/>
                        </a:rPr>
                        <a:t>■</a:t>
                      </a:r>
                      <a:endParaRPr lang="ko-KR" altLang="en-US" sz="14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ko-KR" altLang="en-US" sz="1400" kern="1200" dirty="0" smtClean="0">
                          <a:solidFill>
                            <a:schemeClr val="dk1"/>
                          </a:solidFill>
                          <a:effectLst/>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ko-KR" altLang="en-US" sz="1400" kern="1200" dirty="0" smtClean="0">
                          <a:solidFill>
                            <a:schemeClr val="dk1"/>
                          </a:solidFill>
                          <a:effectLst/>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ko-KR" altLang="en-US" sz="1400" kern="1200" dirty="0" smtClean="0">
                          <a:solidFill>
                            <a:schemeClr val="dk1"/>
                          </a:solidFill>
                          <a:effectLst/>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5405504"/>
                  </a:ext>
                </a:extLst>
              </a:tr>
            </a:tbl>
          </a:graphicData>
        </a:graphic>
      </p:graphicFrame>
      <p:sp>
        <p:nvSpPr>
          <p:cNvPr id="7"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274237558"/>
      </p:ext>
    </p:extLst>
  </p:cSld>
  <p:clrMapOvr>
    <a:masterClrMapping/>
  </p:clrMapOvr>
  <p:transition spd="med">
    <p:wip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827088" y="1339341"/>
            <a:ext cx="7993062" cy="507831"/>
          </a:xfrm>
          <a:prstGeom prst="rect">
            <a:avLst/>
          </a:prstGeom>
          <a:noFill/>
          <a:ln w="9525" algn="ctr">
            <a:noFill/>
            <a:miter lim="800000"/>
            <a:headEnd/>
            <a:tailEnd/>
          </a:ln>
        </p:spPr>
        <p:txBody>
          <a:bodyPr>
            <a:spAutoFit/>
          </a:bodyPr>
          <a:lstStyle/>
          <a:p>
            <a:pPr marL="0" marR="0" lvl="0" indent="0" algn="l" defTabSz="914400" rtl="0" eaLnBrk="1" fontAlgn="base" latinLnBrk="1" hangingPunct="1">
              <a:lnSpc>
                <a:spcPct val="150000"/>
              </a:lnSpc>
              <a:spcBef>
                <a:spcPct val="20000"/>
              </a:spcBef>
              <a:spcAft>
                <a:spcPct val="0"/>
              </a:spcAft>
              <a:buClr>
                <a:srgbClr val="ECEAAC"/>
              </a:buClr>
              <a:buSzPct val="60000"/>
              <a:buFont typeface="Wingdings" pitchFamily="2" charset="2"/>
              <a:buNone/>
              <a:tabLst/>
              <a:defRPr/>
            </a:pPr>
            <a:r>
              <a:rPr lang="en-US" altLang="ko-KR" sz="1800" b="1" dirty="0">
                <a:solidFill>
                  <a:srgbClr val="000000"/>
                </a:solidFill>
                <a:latin typeface="맑은 고딕" pitchFamily="50" charset="-127"/>
                <a:ea typeface="맑은 고딕" pitchFamily="50" charset="-127"/>
              </a:rPr>
              <a:t>2</a:t>
            </a:r>
            <a:r>
              <a:rPr kumimoji="1" lang="en-US" altLang="ko-KR" sz="18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t>
            </a:r>
            <a:r>
              <a:rPr lang="en-US" altLang="ko-KR" sz="1800" b="1" dirty="0" smtClean="0">
                <a:solidFill>
                  <a:srgbClr val="000000"/>
                </a:solidFill>
                <a:latin typeface="맑은 고딕" pitchFamily="50" charset="-127"/>
                <a:ea typeface="맑은 고딕" pitchFamily="50" charset="-127"/>
              </a:rPr>
              <a:t>Grounds for</a:t>
            </a:r>
            <a:r>
              <a:rPr kumimoji="1" lang="en-US" altLang="ko-KR" sz="18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Accreditation Term Recommendation</a:t>
            </a:r>
            <a:endParaRPr kumimoji="1" lang="en-US" altLang="ko-KR" sz="18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Confidential Recommendation</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7" name="Text Box 62"/>
          <p:cNvSpPr txBox="1">
            <a:spLocks noChangeArrowheads="1"/>
          </p:cNvSpPr>
          <p:nvPr/>
        </p:nvSpPr>
        <p:spPr bwMode="auto">
          <a:xfrm>
            <a:off x="1151482" y="2207212"/>
            <a:ext cx="7452966" cy="2589940"/>
          </a:xfrm>
          <a:prstGeom prst="rect">
            <a:avLst/>
          </a:prstGeom>
          <a:noFill/>
          <a:ln w="9525" algn="ctr">
            <a:noFill/>
            <a:miter lim="800000"/>
            <a:headEnd/>
            <a:tailEnd/>
          </a:ln>
          <a:effectLst/>
        </p:spPr>
        <p:txBody>
          <a:bodyPr wrap="square">
            <a:spAutoFit/>
          </a:bodyPr>
          <a:lstStyle/>
          <a:p>
            <a:pPr marL="0" marR="0" lvl="0" indent="0" algn="l" defTabSz="914400" rtl="0" eaLnBrk="1" fontAlgn="base" latinLnBrk="1" hangingPunct="1">
              <a:lnSpc>
                <a:spcPct val="123000"/>
              </a:lnSpc>
              <a:spcBef>
                <a:spcPct val="20000"/>
              </a:spcBef>
              <a:spcAft>
                <a:spcPts val="400"/>
              </a:spcAft>
              <a:buClr>
                <a:srgbClr val="ECEAAC"/>
              </a:buClr>
              <a:buSzPct val="60000"/>
              <a:buFont typeface="Wingdings" pitchFamily="2" charset="2"/>
              <a:buNone/>
              <a:tabLst/>
              <a:defRPr/>
            </a:pPr>
            <a:r>
              <a:rPr kumimoji="1" lang="en-US" altLang="ko-KR" sz="1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Example of Comment (A)</a:t>
            </a:r>
            <a:endParaRPr kumimoji="1" lang="en-US" altLang="ko-KR" sz="1400" b="0"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lvl="0" algn="l">
              <a:lnSpc>
                <a:spcPct val="123000"/>
              </a:lnSpc>
              <a:spcAft>
                <a:spcPts val="400"/>
              </a:spcAft>
              <a:buClr>
                <a:srgbClr val="ECEAAC"/>
              </a:buClr>
            </a:pPr>
            <a:r>
              <a:rPr lang="en-US" altLang="ko-KR" sz="1400" dirty="0" smtClean="0">
                <a:solidFill>
                  <a:srgbClr val="003399"/>
                </a:solidFill>
                <a:latin typeface="맑은 고딕" pitchFamily="50" charset="-127"/>
                <a:ea typeface="맑은 고딕" pitchFamily="50" charset="-127"/>
              </a:rPr>
              <a:t>The </a:t>
            </a:r>
            <a:r>
              <a:rPr lang="en-US" altLang="ko-KR" sz="1400" dirty="0">
                <a:solidFill>
                  <a:srgbClr val="003399"/>
                </a:solidFill>
                <a:latin typeface="맑은 고딕" pitchFamily="50" charset="-127"/>
                <a:ea typeface="맑은 고딕" pitchFamily="50" charset="-127"/>
              </a:rPr>
              <a:t>five members of the visit team unanimously recommends a full accreditation of five-year term. Refer to the visit team report for details.</a:t>
            </a:r>
          </a:p>
          <a:p>
            <a:pPr lvl="0" algn="l">
              <a:lnSpc>
                <a:spcPct val="123000"/>
              </a:lnSpc>
              <a:spcAft>
                <a:spcPts val="400"/>
              </a:spcAft>
              <a:buClr>
                <a:srgbClr val="ECEAAC"/>
              </a:buClr>
            </a:pPr>
            <a:endParaRPr lang="en-US" altLang="ko-KR" sz="1400" dirty="0" smtClean="0">
              <a:solidFill>
                <a:srgbClr val="003399"/>
              </a:solidFill>
              <a:latin typeface="맑은 고딕" pitchFamily="50" charset="-127"/>
              <a:ea typeface="맑은 고딕" pitchFamily="50" charset="-127"/>
            </a:endParaRPr>
          </a:p>
          <a:p>
            <a:pPr lvl="0" algn="l">
              <a:lnSpc>
                <a:spcPct val="123000"/>
              </a:lnSpc>
              <a:spcAft>
                <a:spcPts val="400"/>
              </a:spcAft>
              <a:buClr>
                <a:srgbClr val="ECEAAC"/>
              </a:buClr>
            </a:pPr>
            <a:r>
              <a:rPr lang="en-US" altLang="ko-KR" sz="1400" b="1" dirty="0">
                <a:solidFill>
                  <a:srgbClr val="000000"/>
                </a:solidFill>
                <a:latin typeface="맑은 고딕" pitchFamily="50" charset="-127"/>
                <a:ea typeface="맑은 고딕" pitchFamily="50" charset="-127"/>
              </a:rPr>
              <a:t>Example of Comment </a:t>
            </a:r>
            <a:r>
              <a:rPr lang="en-US" altLang="ko-KR" sz="1400" b="1" dirty="0" smtClean="0">
                <a:solidFill>
                  <a:srgbClr val="000000"/>
                </a:solidFill>
                <a:latin typeface="맑은 고딕" pitchFamily="50" charset="-127"/>
                <a:ea typeface="맑은 고딕" pitchFamily="50" charset="-127"/>
              </a:rPr>
              <a:t>(B)</a:t>
            </a:r>
            <a:endParaRPr lang="en-US" altLang="ko-KR" sz="1400" dirty="0">
              <a:solidFill>
                <a:srgbClr val="003399"/>
              </a:solidFill>
              <a:latin typeface="맑은 고딕" pitchFamily="50" charset="-127"/>
              <a:ea typeface="맑은 고딕" pitchFamily="50" charset="-127"/>
            </a:endParaRPr>
          </a:p>
          <a:p>
            <a:pPr lvl="0" algn="l">
              <a:lnSpc>
                <a:spcPct val="123000"/>
              </a:lnSpc>
              <a:spcAft>
                <a:spcPts val="400"/>
              </a:spcAft>
              <a:buClr>
                <a:srgbClr val="ECEAAC"/>
              </a:buClr>
            </a:pPr>
            <a:r>
              <a:rPr lang="en-US" altLang="ko-KR" sz="1400" dirty="0" smtClean="0">
                <a:solidFill>
                  <a:srgbClr val="003399"/>
                </a:solidFill>
                <a:latin typeface="맑은 고딕" pitchFamily="50" charset="-127"/>
                <a:ea typeface="맑은 고딕" pitchFamily="50" charset="-127"/>
              </a:rPr>
              <a:t>The </a:t>
            </a:r>
            <a:r>
              <a:rPr lang="en-US" altLang="ko-KR" sz="1400" dirty="0">
                <a:solidFill>
                  <a:srgbClr val="003399"/>
                </a:solidFill>
                <a:latin typeface="맑은 고딕" pitchFamily="50" charset="-127"/>
                <a:ea typeface="맑은 고딕" pitchFamily="50" charset="-127"/>
              </a:rPr>
              <a:t>Visiting Team was unanimous in the recommendation for a f</a:t>
            </a:r>
            <a:r>
              <a:rPr lang="en-US" altLang="ko-KR" sz="1400" dirty="0" smtClean="0">
                <a:solidFill>
                  <a:srgbClr val="003399"/>
                </a:solidFill>
                <a:latin typeface="맑은 고딕" pitchFamily="50" charset="-127"/>
                <a:ea typeface="맑은 고딕" pitchFamily="50" charset="-127"/>
              </a:rPr>
              <a:t>our </a:t>
            </a:r>
            <a:r>
              <a:rPr lang="en-US" altLang="ko-KR" sz="1400" dirty="0">
                <a:solidFill>
                  <a:srgbClr val="003399"/>
                </a:solidFill>
                <a:latin typeface="맑은 고딕" pitchFamily="50" charset="-127"/>
                <a:ea typeface="맑은 고딕" pitchFamily="50" charset="-127"/>
              </a:rPr>
              <a:t>year term of </a:t>
            </a:r>
            <a:r>
              <a:rPr lang="en-US" altLang="ko-KR" sz="1400" dirty="0" smtClean="0">
                <a:solidFill>
                  <a:srgbClr val="003399"/>
                </a:solidFill>
                <a:latin typeface="맑은 고딕" pitchFamily="50" charset="-127"/>
                <a:ea typeface="맑은 고딕" pitchFamily="50" charset="-127"/>
              </a:rPr>
              <a:t>accreditation as per findings described in the Visiting Team Report and accordance to the KAAB Conditions &amp; Procedures.</a:t>
            </a:r>
            <a:endParaRPr kumimoji="1" lang="en-US" altLang="ko-KR" sz="1400" b="0" i="0" u="none" strike="noStrike" kern="1200" cap="none" spc="0" normalizeH="0" baseline="0" noProof="0" dirty="0">
              <a:ln>
                <a:noFill/>
              </a:ln>
              <a:solidFill>
                <a:srgbClr val="003399"/>
              </a:solidFill>
              <a:effectLst/>
              <a:uLnTx/>
              <a:uFillTx/>
              <a:latin typeface="맑은 고딕" pitchFamily="50" charset="-127"/>
              <a:ea typeface="맑은 고딕" pitchFamily="50" charset="-127"/>
              <a:cs typeface="+mn-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975854347"/>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Text Box 4"/>
          <p:cNvSpPr txBox="1">
            <a:spLocks noChangeArrowheads="1"/>
          </p:cNvSpPr>
          <p:nvPr/>
        </p:nvSpPr>
        <p:spPr bwMode="auto">
          <a:xfrm>
            <a:off x="1115442" y="1354153"/>
            <a:ext cx="7993062" cy="507831"/>
          </a:xfrm>
          <a:prstGeom prst="rect">
            <a:avLst/>
          </a:prstGeom>
          <a:noFill/>
          <a:ln w="9525" algn="ctr">
            <a:noFill/>
            <a:miter lim="800000"/>
            <a:headEnd/>
            <a:tailEnd/>
          </a:ln>
        </p:spPr>
        <p:txBody>
          <a:bodyPr>
            <a:spAutoFit/>
          </a:bodyPr>
          <a:lstStyle/>
          <a:p>
            <a:pPr marL="0" marR="0" lvl="0" indent="0" algn="l" defTabSz="914400" rtl="0" eaLnBrk="1" fontAlgn="base" latinLnBrk="1" hangingPunct="1">
              <a:lnSpc>
                <a:spcPct val="150000"/>
              </a:lnSpc>
              <a:spcBef>
                <a:spcPct val="20000"/>
              </a:spcBef>
              <a:spcAft>
                <a:spcPct val="0"/>
              </a:spcAft>
              <a:buClr>
                <a:srgbClr val="ECEAAC"/>
              </a:buClr>
              <a:buSzPct val="60000"/>
              <a:buFont typeface="Wingdings" pitchFamily="2" charset="2"/>
              <a:buNone/>
              <a:tabLst/>
              <a:defRPr/>
            </a:pPr>
            <a:r>
              <a:rPr lang="en-US" altLang="ko-KR" sz="1800" b="1" dirty="0">
                <a:solidFill>
                  <a:srgbClr val="000000"/>
                </a:solidFill>
                <a:latin typeface="맑은 고딕" pitchFamily="50" charset="-127"/>
                <a:ea typeface="맑은 고딕" pitchFamily="50" charset="-127"/>
              </a:rPr>
              <a:t>3</a:t>
            </a:r>
            <a:r>
              <a:rPr kumimoji="1" lang="en-US" altLang="ko-KR" sz="18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 Signature by the Team Members</a:t>
            </a:r>
            <a:endParaRPr kumimoji="1" lang="en-US" altLang="ko-KR" sz="18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Confidential Recommendation</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graphicFrame>
        <p:nvGraphicFramePr>
          <p:cNvPr id="2" name="표 1"/>
          <p:cNvGraphicFramePr>
            <a:graphicFrameLocks noGrp="1"/>
          </p:cNvGraphicFramePr>
          <p:nvPr>
            <p:extLst>
              <p:ext uri="{D42A27DB-BD31-4B8C-83A1-F6EECF244321}">
                <p14:modId xmlns:p14="http://schemas.microsoft.com/office/powerpoint/2010/main" val="1405489072"/>
              </p:ext>
            </p:extLst>
          </p:nvPr>
        </p:nvGraphicFramePr>
        <p:xfrm>
          <a:off x="1187946" y="2316832"/>
          <a:ext cx="6096000" cy="320040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557090620"/>
                    </a:ext>
                  </a:extLst>
                </a:gridCol>
                <a:gridCol w="2032000">
                  <a:extLst>
                    <a:ext uri="{9D8B030D-6E8A-4147-A177-3AD203B41FA5}">
                      <a16:colId xmlns:a16="http://schemas.microsoft.com/office/drawing/2014/main" val="2750963603"/>
                    </a:ext>
                  </a:extLst>
                </a:gridCol>
                <a:gridCol w="2032000">
                  <a:extLst>
                    <a:ext uri="{9D8B030D-6E8A-4147-A177-3AD203B41FA5}">
                      <a16:colId xmlns:a16="http://schemas.microsoft.com/office/drawing/2014/main" val="2384134999"/>
                    </a:ext>
                  </a:extLst>
                </a:gridCol>
              </a:tblGrid>
              <a:tr h="370840">
                <a:tc>
                  <a:txBody>
                    <a:bodyPr/>
                    <a:lstStyle/>
                    <a:p>
                      <a:pPr algn="ctr" latinLnBrk="1"/>
                      <a:r>
                        <a:rPr lang="en-US" altLang="ko-KR" dirty="0" smtClean="0">
                          <a:solidFill>
                            <a:schemeClr val="tx2"/>
                          </a:solidFill>
                          <a:latin typeface="맑은 고딕" panose="020B0503020000020004" pitchFamily="50" charset="-127"/>
                          <a:ea typeface="맑은 고딕" panose="020B0503020000020004" pitchFamily="50" charset="-127"/>
                        </a:rPr>
                        <a:t>Representing</a:t>
                      </a:r>
                      <a:r>
                        <a:rPr lang="ko-KR" altLang="en-US" baseline="0" dirty="0" smtClean="0">
                          <a:solidFill>
                            <a:schemeClr val="tx2"/>
                          </a:solidFill>
                          <a:latin typeface="맑은 고딕" panose="020B0503020000020004" pitchFamily="50" charset="-127"/>
                          <a:ea typeface="맑은 고딕" panose="020B0503020000020004" pitchFamily="50" charset="-127"/>
                        </a:rPr>
                        <a:t> </a:t>
                      </a:r>
                      <a:r>
                        <a:rPr lang="en-US" altLang="ko-KR" baseline="0" dirty="0" smtClean="0">
                          <a:solidFill>
                            <a:schemeClr val="tx2"/>
                          </a:solidFill>
                          <a:latin typeface="맑은 고딕" panose="020B0503020000020004" pitchFamily="50" charset="-127"/>
                          <a:ea typeface="맑은 고딕" panose="020B0503020000020004" pitchFamily="50" charset="-127"/>
                        </a:rPr>
                        <a:t>AIK</a:t>
                      </a:r>
                      <a:endParaRPr lang="en-US" altLang="ko-KR" dirty="0" smtClean="0">
                        <a:solidFill>
                          <a:schemeClr val="tx2"/>
                        </a:solidFill>
                        <a:latin typeface="맑은 고딕" panose="020B0503020000020004" pitchFamily="50" charset="-127"/>
                        <a:ea typeface="맑은 고딕" panose="020B0503020000020004" pitchFamily="50" charset="-127"/>
                      </a:endParaRPr>
                    </a:p>
                  </a:txBody>
                  <a:tcPr>
                    <a:noFill/>
                  </a:tcPr>
                </a:tc>
                <a:tc>
                  <a:txBody>
                    <a:bodyPr/>
                    <a:lstStyle/>
                    <a:p>
                      <a:pPr algn="ctr" latinLnBrk="1"/>
                      <a:r>
                        <a:rPr lang="en-US" altLang="ko-KR" dirty="0" smtClean="0">
                          <a:solidFill>
                            <a:schemeClr val="tx2"/>
                          </a:solidFill>
                          <a:latin typeface="맑은 고딕" panose="020B0503020000020004" pitchFamily="50" charset="-127"/>
                          <a:ea typeface="맑은 고딕" panose="020B0503020000020004" pitchFamily="50" charset="-127"/>
                        </a:rPr>
                        <a:t>NAME</a:t>
                      </a:r>
                      <a:endParaRPr lang="ko-KR" altLang="en-US" dirty="0">
                        <a:solidFill>
                          <a:schemeClr val="tx2"/>
                        </a:solidFill>
                        <a:latin typeface="맑은 고딕" panose="020B0503020000020004" pitchFamily="50" charset="-127"/>
                        <a:ea typeface="맑은 고딕" panose="020B0503020000020004" pitchFamily="50" charset="-127"/>
                      </a:endParaRPr>
                    </a:p>
                  </a:txBody>
                  <a:tcPr>
                    <a:noFill/>
                  </a:tcPr>
                </a:tc>
                <a:tc>
                  <a:txBody>
                    <a:bodyPr/>
                    <a:lstStyle/>
                    <a:p>
                      <a:pPr algn="ctr" latinLnBrk="1"/>
                      <a:r>
                        <a:rPr lang="en-US" altLang="ko-KR" dirty="0" smtClean="0">
                          <a:solidFill>
                            <a:schemeClr val="tx2"/>
                          </a:solidFill>
                          <a:latin typeface="맑은 고딕" panose="020B0503020000020004" pitchFamily="50" charset="-127"/>
                          <a:ea typeface="맑은 고딕" panose="020B0503020000020004" pitchFamily="50" charset="-127"/>
                        </a:rPr>
                        <a:t>Signature</a:t>
                      </a:r>
                      <a:endParaRPr lang="ko-KR" altLang="en-US" dirty="0">
                        <a:solidFill>
                          <a:schemeClr val="tx2"/>
                        </a:solidFill>
                        <a:latin typeface="맑은 고딕" panose="020B0503020000020004" pitchFamily="50" charset="-127"/>
                        <a:ea typeface="맑은 고딕" panose="020B0503020000020004" pitchFamily="50" charset="-127"/>
                      </a:endParaRPr>
                    </a:p>
                  </a:txBody>
                  <a:tcPr>
                    <a:noFill/>
                  </a:tcPr>
                </a:tc>
                <a:extLst>
                  <a:ext uri="{0D108BD9-81ED-4DB2-BD59-A6C34878D82A}">
                    <a16:rowId xmlns:a16="http://schemas.microsoft.com/office/drawing/2014/main" val="2816005033"/>
                  </a:ext>
                </a:extLst>
              </a:tr>
              <a:tr h="370840">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Representing</a:t>
                      </a:r>
                      <a:r>
                        <a:rPr lang="ko-KR" altLang="en-US" sz="1800" b="1" kern="1200" dirty="0" smtClean="0">
                          <a:solidFill>
                            <a:schemeClr val="tx2"/>
                          </a:solidFill>
                          <a:latin typeface="맑은 고딕" panose="020B0503020000020004" pitchFamily="50" charset="-127"/>
                          <a:ea typeface="맑은 고딕" panose="020B0503020000020004" pitchFamily="50" charset="-127"/>
                          <a:cs typeface="+mn-cs"/>
                        </a:rPr>
                        <a:t> </a:t>
                      </a:r>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AIK</a:t>
                      </a:r>
                    </a:p>
                  </a:txBody>
                  <a:tcPr>
                    <a:noFill/>
                  </a:tcPr>
                </a:tc>
                <a:tc>
                  <a:txBody>
                    <a:bodyPr/>
                    <a:lstStyle/>
                    <a:p>
                      <a:pPr algn="ctr" latinLnBrk="1"/>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NAME</a:t>
                      </a:r>
                      <a:endParaRPr lang="ko-KR" altLang="en-US" sz="1800" b="1" kern="1200" dirty="0">
                        <a:solidFill>
                          <a:schemeClr val="tx2"/>
                        </a:solidFill>
                        <a:latin typeface="맑은 고딕" panose="020B0503020000020004" pitchFamily="50" charset="-127"/>
                        <a:ea typeface="맑은 고딕" panose="020B0503020000020004" pitchFamily="50" charset="-127"/>
                        <a:cs typeface="+mn-cs"/>
                      </a:endParaRPr>
                    </a:p>
                  </a:txBody>
                  <a:tcPr>
                    <a:noFill/>
                  </a:tcPr>
                </a:tc>
                <a:tc>
                  <a:txBody>
                    <a:bodyPr/>
                    <a:lstStyle/>
                    <a:p>
                      <a:pPr algn="ctr" latinLnBrk="1"/>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Signature</a:t>
                      </a:r>
                      <a:endParaRPr lang="ko-KR" altLang="en-US" sz="1800" b="1" kern="1200" dirty="0">
                        <a:solidFill>
                          <a:schemeClr val="tx2"/>
                        </a:solidFill>
                        <a:latin typeface="맑은 고딕" panose="020B0503020000020004" pitchFamily="50" charset="-127"/>
                        <a:ea typeface="맑은 고딕" panose="020B0503020000020004" pitchFamily="50" charset="-127"/>
                        <a:cs typeface="+mn-cs"/>
                      </a:endParaRPr>
                    </a:p>
                  </a:txBody>
                  <a:tcPr>
                    <a:noFill/>
                  </a:tcPr>
                </a:tc>
                <a:extLst>
                  <a:ext uri="{0D108BD9-81ED-4DB2-BD59-A6C34878D82A}">
                    <a16:rowId xmlns:a16="http://schemas.microsoft.com/office/drawing/2014/main" val="2086955214"/>
                  </a:ext>
                </a:extLst>
              </a:tr>
              <a:tr h="370840">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Representing</a:t>
                      </a:r>
                      <a:r>
                        <a:rPr lang="ko-KR" altLang="en-US" sz="1800" b="1" kern="1200" dirty="0" smtClean="0">
                          <a:solidFill>
                            <a:schemeClr val="tx2"/>
                          </a:solidFill>
                          <a:latin typeface="맑은 고딕" panose="020B0503020000020004" pitchFamily="50" charset="-127"/>
                          <a:ea typeface="맑은 고딕" panose="020B0503020000020004" pitchFamily="50" charset="-127"/>
                          <a:cs typeface="+mn-cs"/>
                        </a:rPr>
                        <a:t> </a:t>
                      </a:r>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AIK</a:t>
                      </a:r>
                    </a:p>
                  </a:txBody>
                  <a:tcPr>
                    <a:noFill/>
                  </a:tcPr>
                </a:tc>
                <a:tc>
                  <a:txBody>
                    <a:bodyPr/>
                    <a:lstStyle/>
                    <a:p>
                      <a:pPr algn="ctr" latinLnBrk="1"/>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NAME</a:t>
                      </a:r>
                      <a:endParaRPr lang="ko-KR" altLang="en-US" sz="1800" b="1" kern="1200" dirty="0">
                        <a:solidFill>
                          <a:schemeClr val="tx2"/>
                        </a:solidFill>
                        <a:latin typeface="맑은 고딕" panose="020B0503020000020004" pitchFamily="50" charset="-127"/>
                        <a:ea typeface="맑은 고딕" panose="020B0503020000020004" pitchFamily="50" charset="-127"/>
                        <a:cs typeface="+mn-cs"/>
                      </a:endParaRPr>
                    </a:p>
                  </a:txBody>
                  <a:tcPr>
                    <a:noFill/>
                  </a:tcPr>
                </a:tc>
                <a:tc>
                  <a:txBody>
                    <a:bodyPr/>
                    <a:lstStyle/>
                    <a:p>
                      <a:pPr algn="ctr" latinLnBrk="1"/>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Signature</a:t>
                      </a:r>
                      <a:endParaRPr lang="ko-KR" altLang="en-US" sz="1800" b="1" kern="1200" dirty="0">
                        <a:solidFill>
                          <a:schemeClr val="tx2"/>
                        </a:solidFill>
                        <a:latin typeface="맑은 고딕" panose="020B0503020000020004" pitchFamily="50" charset="-127"/>
                        <a:ea typeface="맑은 고딕" panose="020B0503020000020004" pitchFamily="50" charset="-127"/>
                        <a:cs typeface="+mn-cs"/>
                      </a:endParaRPr>
                    </a:p>
                  </a:txBody>
                  <a:tcPr>
                    <a:noFill/>
                  </a:tcPr>
                </a:tc>
                <a:extLst>
                  <a:ext uri="{0D108BD9-81ED-4DB2-BD59-A6C34878D82A}">
                    <a16:rowId xmlns:a16="http://schemas.microsoft.com/office/drawing/2014/main" val="2912514968"/>
                  </a:ext>
                </a:extLst>
              </a:tr>
              <a:tr h="370840">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Representing</a:t>
                      </a:r>
                      <a:r>
                        <a:rPr lang="ko-KR" altLang="en-US" sz="1800" b="1" kern="1200" dirty="0" smtClean="0">
                          <a:solidFill>
                            <a:schemeClr val="tx2"/>
                          </a:solidFill>
                          <a:latin typeface="맑은 고딕" panose="020B0503020000020004" pitchFamily="50" charset="-127"/>
                          <a:ea typeface="맑은 고딕" panose="020B0503020000020004" pitchFamily="50" charset="-127"/>
                          <a:cs typeface="+mn-cs"/>
                        </a:rPr>
                        <a:t> </a:t>
                      </a:r>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KIRA</a:t>
                      </a:r>
                    </a:p>
                  </a:txBody>
                  <a:tcPr>
                    <a:noFill/>
                  </a:tcPr>
                </a:tc>
                <a:tc>
                  <a:txBody>
                    <a:bodyPr/>
                    <a:lstStyle/>
                    <a:p>
                      <a:pPr algn="ctr" latinLnBrk="1"/>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NAME</a:t>
                      </a:r>
                      <a:endParaRPr lang="ko-KR" altLang="en-US" sz="1800" b="1" kern="1200" dirty="0">
                        <a:solidFill>
                          <a:schemeClr val="tx2"/>
                        </a:solidFill>
                        <a:latin typeface="맑은 고딕" panose="020B0503020000020004" pitchFamily="50" charset="-127"/>
                        <a:ea typeface="맑은 고딕" panose="020B0503020000020004" pitchFamily="50" charset="-127"/>
                        <a:cs typeface="+mn-cs"/>
                      </a:endParaRPr>
                    </a:p>
                  </a:txBody>
                  <a:tcPr>
                    <a:noFill/>
                  </a:tcPr>
                </a:tc>
                <a:tc>
                  <a:txBody>
                    <a:bodyPr/>
                    <a:lstStyle/>
                    <a:p>
                      <a:pPr algn="ctr" latinLnBrk="1"/>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Signature</a:t>
                      </a:r>
                      <a:endParaRPr lang="ko-KR" altLang="en-US" sz="1800" b="1" kern="1200" dirty="0">
                        <a:solidFill>
                          <a:schemeClr val="tx2"/>
                        </a:solidFill>
                        <a:latin typeface="맑은 고딕" panose="020B0503020000020004" pitchFamily="50" charset="-127"/>
                        <a:ea typeface="맑은 고딕" panose="020B0503020000020004" pitchFamily="50" charset="-127"/>
                        <a:cs typeface="+mn-cs"/>
                      </a:endParaRPr>
                    </a:p>
                  </a:txBody>
                  <a:tcPr>
                    <a:noFill/>
                  </a:tcPr>
                </a:tc>
                <a:extLst>
                  <a:ext uri="{0D108BD9-81ED-4DB2-BD59-A6C34878D82A}">
                    <a16:rowId xmlns:a16="http://schemas.microsoft.com/office/drawing/2014/main" val="586399614"/>
                  </a:ext>
                </a:extLst>
              </a:tr>
              <a:tr h="370840">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Representing</a:t>
                      </a:r>
                      <a:r>
                        <a:rPr lang="ko-KR" altLang="en-US" sz="1800" b="1" kern="1200" dirty="0" smtClean="0">
                          <a:solidFill>
                            <a:schemeClr val="tx2"/>
                          </a:solidFill>
                          <a:latin typeface="맑은 고딕" panose="020B0503020000020004" pitchFamily="50" charset="-127"/>
                          <a:ea typeface="맑은 고딕" panose="020B0503020000020004" pitchFamily="50" charset="-127"/>
                          <a:cs typeface="+mn-cs"/>
                        </a:rPr>
                        <a:t> </a:t>
                      </a:r>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KIA</a:t>
                      </a:r>
                    </a:p>
                  </a:txBody>
                  <a:tcPr>
                    <a:noFill/>
                  </a:tcPr>
                </a:tc>
                <a:tc>
                  <a:txBody>
                    <a:bodyPr/>
                    <a:lstStyle/>
                    <a:p>
                      <a:pPr algn="ctr" latinLnBrk="1"/>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NAME</a:t>
                      </a:r>
                      <a:endParaRPr lang="ko-KR" altLang="en-US" sz="1800" b="1" kern="1200" dirty="0">
                        <a:solidFill>
                          <a:schemeClr val="tx2"/>
                        </a:solidFill>
                        <a:latin typeface="맑은 고딕" panose="020B0503020000020004" pitchFamily="50" charset="-127"/>
                        <a:ea typeface="맑은 고딕" panose="020B0503020000020004" pitchFamily="50" charset="-127"/>
                        <a:cs typeface="+mn-cs"/>
                      </a:endParaRPr>
                    </a:p>
                  </a:txBody>
                  <a:tcPr>
                    <a:noFill/>
                  </a:tcPr>
                </a:tc>
                <a:tc>
                  <a:txBody>
                    <a:bodyPr/>
                    <a:lstStyle/>
                    <a:p>
                      <a:pPr algn="ctr" latinLnBrk="1"/>
                      <a:r>
                        <a:rPr lang="en-US" altLang="ko-KR" sz="1800" b="1" kern="1200" dirty="0" smtClean="0">
                          <a:solidFill>
                            <a:schemeClr val="tx2"/>
                          </a:solidFill>
                          <a:latin typeface="맑은 고딕" panose="020B0503020000020004" pitchFamily="50" charset="-127"/>
                          <a:ea typeface="맑은 고딕" panose="020B0503020000020004" pitchFamily="50" charset="-127"/>
                          <a:cs typeface="+mn-cs"/>
                        </a:rPr>
                        <a:t>Signature</a:t>
                      </a:r>
                      <a:endParaRPr lang="ko-KR" altLang="en-US" sz="1800" b="1" kern="1200" dirty="0">
                        <a:solidFill>
                          <a:schemeClr val="tx2"/>
                        </a:solidFill>
                        <a:latin typeface="맑은 고딕" panose="020B0503020000020004" pitchFamily="50" charset="-127"/>
                        <a:ea typeface="맑은 고딕" panose="020B0503020000020004" pitchFamily="50" charset="-127"/>
                        <a:cs typeface="+mn-cs"/>
                      </a:endParaRPr>
                    </a:p>
                  </a:txBody>
                  <a:tcPr>
                    <a:noFill/>
                  </a:tcPr>
                </a:tc>
                <a:extLst>
                  <a:ext uri="{0D108BD9-81ED-4DB2-BD59-A6C34878D82A}">
                    <a16:rowId xmlns:a16="http://schemas.microsoft.com/office/drawing/2014/main" val="3425565346"/>
                  </a:ext>
                </a:extLst>
              </a:tr>
            </a:tbl>
          </a:graphicData>
        </a:graphic>
      </p:graphicFrame>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103559278"/>
      </p:ext>
    </p:extLst>
  </p:cSld>
  <p:clrMapOvr>
    <a:masterClrMapping/>
  </p:clrMapOvr>
  <p:transition spd="med">
    <p:wip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738779"/>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Visit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Agenda</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Visiting Team 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rPr>
              <a:t>Confidential Recommendation</a:t>
            </a:r>
            <a:endParaRPr kumimoji="1" lang="ko-KR" altLang="en-US" sz="2400" b="1" i="0" u="none" strike="noStrike" kern="1200" cap="none" spc="0" normalizeH="0" baseline="0" noProof="0" dirty="0">
              <a:ln>
                <a:noFill/>
              </a:ln>
              <a:solidFill>
                <a:srgbClr val="C00000"/>
              </a:solidFill>
              <a:effectLst/>
              <a:uLnTx/>
              <a:uFillTx/>
              <a:latin typeface="맑은 고딕" pitchFamily="50" charset="-127"/>
              <a:ea typeface="맑은 고딕" pitchFamily="50" charset="-127"/>
              <a:cs typeface="+mn-cs"/>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Evaluation of the Site Visit</a:t>
            </a:r>
            <a:endParaRPr kumimoji="1" lang="ko-KR" altLang="en-US" sz="2400" b="1" i="0" u="none" strike="noStrike" kern="1200" cap="none" spc="0" normalizeH="0" baseline="0" noProof="0" dirty="0">
              <a:ln>
                <a:noFill/>
              </a:ln>
              <a:solidFill>
                <a:srgbClr val="FF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6"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005153427"/>
      </p:ext>
    </p:extLst>
  </p:cSld>
  <p:clrMapOvr>
    <a:masterClrMapping/>
  </p:clrMapOvr>
  <p:transition spd="med">
    <p:wip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4"/>
          <p:cNvSpPr txBox="1">
            <a:spLocks noChangeArrowheads="1"/>
          </p:cNvSpPr>
          <p:nvPr/>
        </p:nvSpPr>
        <p:spPr bwMode="auto">
          <a:xfrm>
            <a:off x="1187624" y="1738779"/>
            <a:ext cx="7416626" cy="4930581"/>
          </a:xfrm>
          <a:prstGeom prst="rect">
            <a:avLst/>
          </a:prstGeom>
          <a:noFill/>
          <a:ln w="9525" algn="ctr">
            <a:noFill/>
            <a:miter lim="800000"/>
            <a:headEnd/>
            <a:tailEnd/>
          </a:ln>
        </p:spPr>
        <p:txBody>
          <a:bodyPr wrap="square">
            <a:spAutoFit/>
          </a:bodyPr>
          <a:lstStyle/>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Overall Procedure of KAAB Accreditation</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a:t>
            </a: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Visit </a:t>
            </a: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Agenda</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Site Visit Team’s Responsibilities &amp; Protocols</a:t>
            </a: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Team Room Preparation</a:t>
            </a: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smtClean="0">
                <a:ln>
                  <a:noFill/>
                </a:ln>
                <a:solidFill>
                  <a:srgbClr val="000000"/>
                </a:solidFill>
                <a:effectLst/>
                <a:uLnTx/>
                <a:uFillTx/>
                <a:latin typeface="맑은 고딕" pitchFamily="50" charset="-127"/>
                <a:ea typeface="맑은 고딕" pitchFamily="50" charset="-127"/>
                <a:cs typeface="+mn-cs"/>
              </a:rPr>
              <a:t>Conditions for Accreditation</a:t>
            </a:r>
            <a:endPar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ko-KR" altLang="en-US"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kumimoji="1" lang="en-US" altLang="ko-KR"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rPr>
              <a:t>Visiting Team Report</a:t>
            </a:r>
            <a:endParaRPr kumimoji="1" lang="ko-KR" altLang="en-US" sz="24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000000"/>
                </a:solidFill>
                <a:latin typeface="맑은 고딕" pitchFamily="50" charset="-127"/>
                <a:ea typeface="맑은 고딕" pitchFamily="50" charset="-127"/>
              </a:rPr>
              <a:t>Confidential Recommendation</a:t>
            </a:r>
            <a:endParaRPr lang="ko-KR" altLang="en-US" sz="2400" b="1" dirty="0">
              <a:solidFill>
                <a:srgbClr val="000000"/>
              </a:solidFill>
              <a:latin typeface="맑은 고딕" pitchFamily="50" charset="-127"/>
              <a:ea typeface="맑은 고딕" pitchFamily="50" charset="-127"/>
            </a:endParaRPr>
          </a:p>
          <a:p>
            <a:pPr marL="0" marR="0" lvl="0" indent="0" algn="l" defTabSz="914400" rtl="0" eaLnBrk="1" fontAlgn="base" latinLnBrk="1" hangingPunct="1">
              <a:lnSpc>
                <a:spcPct val="70000"/>
              </a:lnSpc>
              <a:spcBef>
                <a:spcPct val="50000"/>
              </a:spcBef>
              <a:spcAft>
                <a:spcPct val="0"/>
              </a:spcAft>
              <a:buClr>
                <a:srgbClr val="515F7B"/>
              </a:buClr>
              <a:buSzTx/>
              <a:buFont typeface="Wingdings" pitchFamily="2" charset="2"/>
              <a:buNone/>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r>
              <a:rPr lang="en-US" altLang="ko-KR" sz="2400" b="1" dirty="0">
                <a:solidFill>
                  <a:srgbClr val="C00000"/>
                </a:solidFill>
                <a:latin typeface="맑은 고딕" pitchFamily="50" charset="-127"/>
                <a:ea typeface="맑은 고딕" pitchFamily="50" charset="-127"/>
              </a:rPr>
              <a:t>Evaluation of the Site Visit</a:t>
            </a:r>
            <a:endParaRPr lang="ko-KR" altLang="en-US" sz="2400" b="1" dirty="0">
              <a:solidFill>
                <a:srgbClr val="C00000"/>
              </a:solidFill>
              <a:latin typeface="맑은 고딕" pitchFamily="50" charset="-127"/>
              <a:ea typeface="맑은 고딕" pitchFamily="50" charset="-127"/>
            </a:endParaRPr>
          </a:p>
          <a:p>
            <a:pPr marL="457200" marR="0" lvl="0" indent="-457200" algn="l" defTabSz="914400" rtl="0" eaLnBrk="1" fontAlgn="base" latinLnBrk="1" hangingPunct="1">
              <a:lnSpc>
                <a:spcPct val="70000"/>
              </a:lnSpc>
              <a:spcBef>
                <a:spcPct val="50000"/>
              </a:spcBef>
              <a:spcAft>
                <a:spcPct val="0"/>
              </a:spcAft>
              <a:buClr>
                <a:srgbClr val="515F7B"/>
              </a:buClr>
              <a:buSzTx/>
              <a:buFont typeface="Wingdings" pitchFamily="2" charset="2"/>
              <a:buChar char="§"/>
              <a:tabLst/>
              <a:defRPr/>
            </a:pPr>
            <a:endParaRPr kumimoji="1" lang="en-US" altLang="ko-KR" sz="1000" b="1" i="0" u="none" strike="noStrike" kern="1200" cap="none" spc="0" normalizeH="0" baseline="0" noProof="0" dirty="0">
              <a:ln>
                <a:noFill/>
              </a:ln>
              <a:solidFill>
                <a:srgbClr val="000000"/>
              </a:solidFill>
              <a:effectLst/>
              <a:uLnTx/>
              <a:uFillTx/>
              <a:latin typeface="맑은 고딕" pitchFamily="50" charset="-127"/>
              <a:ea typeface="맑은 고딕" pitchFamily="50" charset="-127"/>
              <a:cs typeface="+mn-cs"/>
            </a:endParaRPr>
          </a:p>
        </p:txBody>
      </p:sp>
      <p:sp>
        <p:nvSpPr>
          <p:cNvPr id="4"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3963299436"/>
      </p:ext>
    </p:extLst>
  </p:cSld>
  <p:clrMapOvr>
    <a:masterClrMapping/>
  </p:clrMapOvr>
  <p:transition spd="med">
    <p:wip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Evaluation of the Site Visit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pic>
        <p:nvPicPr>
          <p:cNvPr id="6" name="그림 5"/>
          <p:cNvPicPr>
            <a:picLocks noChangeAspect="1"/>
          </p:cNvPicPr>
          <p:nvPr/>
        </p:nvPicPr>
        <p:blipFill rotWithShape="1">
          <a:blip r:embed="rId3" cstate="print">
            <a:extLst>
              <a:ext uri="{28A0092B-C50C-407E-A947-70E740481C1C}">
                <a14:useLocalDpi xmlns:a14="http://schemas.microsoft.com/office/drawing/2010/main" val="0"/>
              </a:ext>
            </a:extLst>
          </a:blip>
          <a:srcRect t="9910" b="32604"/>
          <a:stretch/>
        </p:blipFill>
        <p:spPr>
          <a:xfrm>
            <a:off x="2147706" y="980728"/>
            <a:ext cx="6996294" cy="5688632"/>
          </a:xfrm>
          <a:prstGeom prst="rect">
            <a:avLst/>
          </a:prstGeom>
        </p:spPr>
      </p:pic>
      <p:sp>
        <p:nvSpPr>
          <p:cNvPr id="5"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507229359"/>
      </p:ext>
    </p:extLst>
  </p:cSld>
  <p:clrMapOvr>
    <a:masterClrMapping/>
  </p:clrMapOvr>
  <p:transition spd="med">
    <p:wip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4"/>
          <p:cNvPicPr>
            <a:picLocks noChangeAspect="1"/>
          </p:cNvPicPr>
          <p:nvPr/>
        </p:nvPicPr>
        <p:blipFill rotWithShape="1">
          <a:blip r:embed="rId3" cstate="print">
            <a:extLst>
              <a:ext uri="{28A0092B-C50C-407E-A947-70E740481C1C}">
                <a14:useLocalDpi xmlns:a14="http://schemas.microsoft.com/office/drawing/2010/main" val="0"/>
              </a:ext>
            </a:extLst>
          </a:blip>
          <a:srcRect t="70307" b="10774"/>
          <a:stretch/>
        </p:blipFill>
        <p:spPr>
          <a:xfrm>
            <a:off x="2147706" y="1484784"/>
            <a:ext cx="6996294" cy="1872208"/>
          </a:xfrm>
          <a:prstGeom prst="rect">
            <a:avLst/>
          </a:prstGeom>
        </p:spPr>
      </p:pic>
      <p:pic>
        <p:nvPicPr>
          <p:cNvPr id="6" name="그림 5"/>
          <p:cNvPicPr>
            <a:picLocks noChangeAspect="1"/>
          </p:cNvPicPr>
          <p:nvPr/>
        </p:nvPicPr>
        <p:blipFill rotWithShape="1">
          <a:blip r:embed="rId4" cstate="print">
            <a:extLst>
              <a:ext uri="{28A0092B-C50C-407E-A947-70E740481C1C}">
                <a14:useLocalDpi xmlns:a14="http://schemas.microsoft.com/office/drawing/2010/main" val="0"/>
              </a:ext>
            </a:extLst>
          </a:blip>
          <a:srcRect t="11367" b="69714"/>
          <a:stretch/>
        </p:blipFill>
        <p:spPr>
          <a:xfrm>
            <a:off x="2115728" y="3861048"/>
            <a:ext cx="6996294" cy="1872208"/>
          </a:xfrm>
          <a:prstGeom prst="rect">
            <a:avLst/>
          </a:prstGeom>
        </p:spPr>
      </p:pic>
      <p:sp>
        <p:nvSpPr>
          <p:cNvPr id="7"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Evaluation of the Site Visit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8"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2296674081"/>
      </p:ext>
    </p:extLst>
  </p:cSld>
  <p:clrMapOvr>
    <a:masterClrMapping/>
  </p:clrMapOvr>
  <p:transition spd="med">
    <p:wip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p:cNvPicPr>
            <a:picLocks noChangeAspect="1"/>
          </p:cNvPicPr>
          <p:nvPr/>
        </p:nvPicPr>
        <p:blipFill rotWithShape="1">
          <a:blip r:embed="rId3" cstate="print">
            <a:extLst>
              <a:ext uri="{28A0092B-C50C-407E-A947-70E740481C1C}">
                <a14:useLocalDpi xmlns:a14="http://schemas.microsoft.com/office/drawing/2010/main" val="0"/>
              </a:ext>
            </a:extLst>
          </a:blip>
          <a:srcRect t="30285" b="15140"/>
          <a:stretch/>
        </p:blipFill>
        <p:spPr>
          <a:xfrm>
            <a:off x="2147706" y="1268760"/>
            <a:ext cx="6996294" cy="5400600"/>
          </a:xfrm>
          <a:prstGeom prst="rect">
            <a:avLst/>
          </a:prstGeom>
        </p:spPr>
      </p:pic>
      <p:sp>
        <p:nvSpPr>
          <p:cNvPr id="5" name="Rectangle 2"/>
          <p:cNvSpPr txBox="1">
            <a:spLocks noChangeArrowheads="1"/>
          </p:cNvSpPr>
          <p:nvPr/>
        </p:nvSpPr>
        <p:spPr>
          <a:xfrm>
            <a:off x="0" y="260648"/>
            <a:ext cx="9144000" cy="576064"/>
          </a:xfrm>
          <a:prstGeom prst="rect">
            <a:avLst/>
          </a:prstGeom>
          <a:noFill/>
        </p:spPr>
        <p:txBody>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Evaluation of the Site Visit</a:t>
            </a:r>
            <a:endParaRPr kumimoji="1" lang="ko-KR" altLang="en-US" sz="2800" b="1" i="0" u="none" strike="noStrike" kern="0" cap="none" spc="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4" name="Rectangle 33"/>
          <p:cNvSpPr txBox="1">
            <a:spLocks noChangeArrowheads="1"/>
          </p:cNvSpPr>
          <p:nvPr/>
        </p:nvSpPr>
        <p:spPr bwMode="auto">
          <a:xfrm>
            <a:off x="6141787" y="83437"/>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a:t>
            </a:r>
            <a:r>
              <a:rPr kumimoji="1" lang="en-US" altLang="ko-KR" sz="1100" b="1" i="0" u="none" strike="noStrike" kern="0" cap="none" spc="0" normalizeH="0" noProof="0" dirty="0" smtClean="0">
                <a:ln>
                  <a:noFill/>
                </a:ln>
                <a:solidFill>
                  <a:srgbClr val="515F7B"/>
                </a:solidFill>
                <a:effectLst/>
                <a:uLnTx/>
                <a:uFillTx/>
                <a:latin typeface="맑은 고딕" pitchFamily="50" charset="-127"/>
                <a:ea typeface="맑은 고딕" pitchFamily="50" charset="-127"/>
                <a:cs typeface="+mj-cs"/>
              </a:rPr>
              <a:t>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lang="en-US" altLang="ko-KR" sz="1100" kern="0" noProof="0" dirty="0">
                <a:solidFill>
                  <a:srgbClr val="515F7B"/>
                </a:solidFill>
                <a:latin typeface="맑은 고딕" pitchFamily="50" charset="-127"/>
                <a:ea typeface="맑은 고딕" pitchFamily="50" charset="-127"/>
              </a:rPr>
              <a:t>2</a:t>
            </a:r>
            <a:r>
              <a:rPr lang="en-US" altLang="ko-KR" sz="1100" kern="0" dirty="0" smtClean="0">
                <a:solidFill>
                  <a:srgbClr val="515F7B"/>
                </a:solidFill>
                <a:latin typeface="맑은 고딕" pitchFamily="50" charset="-127"/>
                <a:ea typeface="맑은 고딕" pitchFamily="50" charset="-127"/>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4013225076"/>
      </p:ext>
    </p:extLst>
  </p:cSld>
  <p:clrMapOvr>
    <a:masterClrMapping/>
  </p:clrMapOvr>
  <p:transition spd="med">
    <p:wip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9" name="Picture 5" descr="1"/>
          <p:cNvPicPr>
            <a:picLocks noChangeAspect="1" noChangeArrowheads="1"/>
          </p:cNvPicPr>
          <p:nvPr/>
        </p:nvPicPr>
        <p:blipFill>
          <a:blip r:embed="rId3" cstate="print"/>
          <a:srcRect/>
          <a:stretch>
            <a:fillRect/>
          </a:stretch>
        </p:blipFill>
        <p:spPr bwMode="auto">
          <a:xfrm>
            <a:off x="4032250" y="2894831"/>
            <a:ext cx="1081088" cy="1038225"/>
          </a:xfrm>
          <a:prstGeom prst="rect">
            <a:avLst/>
          </a:prstGeom>
          <a:noFill/>
          <a:ln w="9525">
            <a:noFill/>
            <a:miter lim="800000"/>
            <a:headEnd/>
            <a:tailEnd/>
          </a:ln>
        </p:spPr>
      </p:pic>
      <p:pic>
        <p:nvPicPr>
          <p:cNvPr id="9220" name="Picture 10" descr="UNI00000a942a67"/>
          <p:cNvPicPr>
            <a:picLocks noChangeAspect="1" noChangeArrowheads="1"/>
          </p:cNvPicPr>
          <p:nvPr/>
        </p:nvPicPr>
        <p:blipFill>
          <a:blip r:embed="rId4" cstate="print"/>
          <a:srcRect/>
          <a:stretch>
            <a:fillRect/>
          </a:stretch>
        </p:blipFill>
        <p:spPr bwMode="auto">
          <a:xfrm>
            <a:off x="2900363" y="4416425"/>
            <a:ext cx="3343275" cy="638175"/>
          </a:xfrm>
          <a:prstGeom prst="rect">
            <a:avLst/>
          </a:prstGeom>
          <a:noFill/>
          <a:ln w="9525">
            <a:noFill/>
            <a:miter lim="800000"/>
            <a:headEnd/>
            <a:tailEnd/>
          </a:ln>
        </p:spPr>
      </p:pic>
      <p:sp>
        <p:nvSpPr>
          <p:cNvPr id="12" name="Rectangle 2"/>
          <p:cNvSpPr>
            <a:spLocks noChangeArrowheads="1"/>
          </p:cNvSpPr>
          <p:nvPr/>
        </p:nvSpPr>
        <p:spPr bwMode="auto">
          <a:xfrm>
            <a:off x="179388" y="765175"/>
            <a:ext cx="8785225" cy="647700"/>
          </a:xfrm>
          <a:prstGeom prst="rect">
            <a:avLst/>
          </a:prstGeom>
          <a:noFill/>
          <a:ln w="9525">
            <a:noFill/>
            <a:miter lim="800000"/>
            <a:headEnd/>
            <a:tailEnd/>
          </a:ln>
        </p:spPr>
        <p:txBody>
          <a:bodyPr anchor="b"/>
          <a:lstStyle/>
          <a:p>
            <a:pPr marL="0" marR="0" lvl="0" indent="0" algn="ctr" defTabSz="914400" rtl="0" eaLnBrk="1" fontAlgn="base" latinLnBrk="1" hangingPunct="1">
              <a:lnSpc>
                <a:spcPct val="100000"/>
              </a:lnSpc>
              <a:spcBef>
                <a:spcPct val="0"/>
              </a:spcBef>
              <a:spcAft>
                <a:spcPct val="0"/>
              </a:spcAft>
              <a:buClrTx/>
              <a:buSzTx/>
              <a:buFontTx/>
              <a:buNone/>
              <a:tabLst/>
              <a:defRPr/>
            </a:pPr>
            <a:r>
              <a:rPr kumimoji="1" lang="en-US" altLang="ko-KR" sz="2800" b="1" i="0" u="none" strike="noStrike" kern="1200" cap="none" spc="0" normalizeH="0" baseline="0" noProof="0" dirty="0" smtClean="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rPr>
              <a:t>KAAB Site Visit Team Online Training</a:t>
            </a:r>
            <a:endParaRPr kumimoji="1" lang="ko-KR" altLang="en-US" sz="2800" b="1" i="0" u="none" strike="noStrike" kern="1200" cap="none" spc="0" normalizeH="0" baseline="0" noProof="0" dirty="0">
              <a:ln>
                <a:noFill/>
              </a:ln>
              <a:solidFill>
                <a:srgbClr val="001B36"/>
              </a:solidFill>
              <a:effectLst>
                <a:outerShdw blurRad="38100" dist="38100" dir="2700000" algn="tl">
                  <a:srgbClr val="000000">
                    <a:alpha val="43137"/>
                  </a:srgbClr>
                </a:outerShdw>
              </a:effectLst>
              <a:uLnTx/>
              <a:uFillTx/>
              <a:latin typeface="맑은 고딕" pitchFamily="50" charset="-127"/>
              <a:ea typeface="맑은 고딕" pitchFamily="50" charset="-127"/>
              <a:cs typeface="+mn-cs"/>
            </a:endParaRPr>
          </a:p>
        </p:txBody>
      </p:sp>
      <p:grpSp>
        <p:nvGrpSpPr>
          <p:cNvPr id="14" name="그룹 10"/>
          <p:cNvGrpSpPr>
            <a:grpSpLocks/>
          </p:cNvGrpSpPr>
          <p:nvPr/>
        </p:nvGrpSpPr>
        <p:grpSpPr bwMode="auto">
          <a:xfrm>
            <a:off x="1016742" y="5517232"/>
            <a:ext cx="2403130" cy="897436"/>
            <a:chOff x="899592" y="4725144"/>
            <a:chExt cx="2403475" cy="896937"/>
          </a:xfrm>
        </p:grpSpPr>
        <p:sp>
          <p:nvSpPr>
            <p:cNvPr id="15" name="Text Box 3"/>
            <p:cNvSpPr txBox="1">
              <a:spLocks noChangeArrowheads="1"/>
            </p:cNvSpPr>
            <p:nvPr/>
          </p:nvSpPr>
          <p:spPr bwMode="auto">
            <a:xfrm>
              <a:off x="899592" y="5345856"/>
              <a:ext cx="2403475" cy="276225"/>
            </a:xfrm>
            <a:prstGeom prst="rect">
              <a:avLst/>
            </a:prstGeom>
            <a:noFill/>
            <a:ln w="9525">
              <a:noFill/>
              <a:miter lim="800000"/>
              <a:headEnd/>
              <a:tailEnd/>
            </a:ln>
          </p:spPr>
          <p:txBody>
            <a:bodyPr>
              <a:spAutoFit/>
            </a:bodyPr>
            <a:lstStyle/>
            <a:p>
              <a:pPr marL="0" marR="0" lvl="0" indent="0" algn="ctr" defTabSz="914400" rtl="0" eaLnBrk="1" fontAlgn="base" latinLnBrk="1" hangingPunct="1">
                <a:lnSpc>
                  <a:spcPct val="100000"/>
                </a:lnSpc>
                <a:spcBef>
                  <a:spcPct val="50000"/>
                </a:spcBef>
                <a:spcAft>
                  <a:spcPct val="0"/>
                </a:spcAft>
                <a:buClr>
                  <a:srgbClr val="ECEAAC"/>
                </a:buClr>
                <a:buSzPct val="60000"/>
                <a:buFont typeface="Wingdings" pitchFamily="2" charset="2"/>
                <a:buNone/>
                <a:tabLst/>
                <a:defRPr/>
              </a:pPr>
              <a:r>
                <a:rPr kumimoji="0" lang="en-US" altLang="ko-KR" sz="1200" b="1" i="0" u="none" strike="noStrike" kern="1200" cap="none" spc="0" normalizeH="0" baseline="0" noProof="0" dirty="0">
                  <a:ln>
                    <a:noFill/>
                  </a:ln>
                  <a:solidFill>
                    <a:srgbClr val="4D4D4D"/>
                  </a:solidFill>
                  <a:effectLst/>
                  <a:uLnTx/>
                  <a:uFillTx/>
                  <a:latin typeface="맑은 고딕" pitchFamily="50" charset="-127"/>
                  <a:ea typeface="맑은 고딕" pitchFamily="50" charset="-127"/>
                  <a:cs typeface="+mn-cs"/>
                </a:rPr>
                <a:t>Member of Canberra Accord</a:t>
              </a:r>
            </a:p>
          </p:txBody>
        </p:sp>
        <p:pic>
          <p:nvPicPr>
            <p:cNvPr id="16" name="그림 12" descr="캔버라어코드.gif"/>
            <p:cNvPicPr>
              <a:picLocks noChangeAspect="1"/>
            </p:cNvPicPr>
            <p:nvPr/>
          </p:nvPicPr>
          <p:blipFill>
            <a:blip r:embed="rId5" cstate="print"/>
            <a:srcRect/>
            <a:stretch>
              <a:fillRect/>
            </a:stretch>
          </p:blipFill>
          <p:spPr bwMode="auto">
            <a:xfrm>
              <a:off x="1286942" y="4725144"/>
              <a:ext cx="1223963" cy="647700"/>
            </a:xfrm>
            <a:prstGeom prst="rect">
              <a:avLst/>
            </a:prstGeom>
            <a:noFill/>
            <a:ln w="9525">
              <a:noFill/>
              <a:miter lim="800000"/>
              <a:headEnd/>
              <a:tailEnd/>
            </a:ln>
          </p:spPr>
        </p:pic>
      </p:grpSp>
      <p:pic>
        <p:nvPicPr>
          <p:cNvPr id="11" name="그림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74691" y="5362454"/>
            <a:ext cx="1849437" cy="1306906"/>
          </a:xfrm>
          <a:prstGeom prst="rect">
            <a:avLst/>
          </a:prstGeom>
        </p:spPr>
      </p:pic>
      <p:pic>
        <p:nvPicPr>
          <p:cNvPr id="13" name="그림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79478" y="5465504"/>
            <a:ext cx="1604890" cy="1070304"/>
          </a:xfrm>
          <a:prstGeom prst="rect">
            <a:avLst/>
          </a:prstGeom>
        </p:spPr>
      </p:pic>
      <p:sp>
        <p:nvSpPr>
          <p:cNvPr id="17" name="Rectangle 33"/>
          <p:cNvSpPr txBox="1">
            <a:spLocks noChangeArrowheads="1"/>
          </p:cNvSpPr>
          <p:nvPr/>
        </p:nvSpPr>
        <p:spPr bwMode="auto">
          <a:xfrm>
            <a:off x="3112797" y="1763420"/>
            <a:ext cx="4824536" cy="52181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l" defTabSz="914400" rtl="0" eaLnBrk="1" fontAlgn="base" latinLnBrk="1" hangingPunct="1">
              <a:lnSpc>
                <a:spcPct val="150000"/>
              </a:lnSpc>
              <a:spcBef>
                <a:spcPct val="0"/>
              </a:spcBef>
              <a:spcAft>
                <a:spcPct val="0"/>
              </a:spcAft>
              <a:buClrTx/>
              <a:buSzTx/>
              <a:buFontTx/>
              <a:buNone/>
              <a:tabLst/>
              <a:defRPr/>
            </a:pPr>
            <a:endPar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endParaRPr>
          </a:p>
          <a:p>
            <a:pPr marL="285750" marR="0" lvl="0" indent="-285750" algn="l" defTabSz="914400" rtl="0" eaLnBrk="1" fontAlgn="base" latinLnBrk="1" hangingPunct="1">
              <a:lnSpc>
                <a:spcPct val="150000"/>
              </a:lnSpc>
              <a:spcBef>
                <a:spcPct val="0"/>
              </a:spcBef>
              <a:spcAft>
                <a:spcPct val="0"/>
              </a:spcAft>
              <a:buClrTx/>
              <a:buSzTx/>
              <a:buFont typeface="Wingdings" panose="05000000000000000000" pitchFamily="2" charset="2"/>
              <a:buChar char="ü"/>
              <a:tabLst/>
              <a:defRPr/>
            </a:pPr>
            <a:r>
              <a:rPr kumimoji="1" lang="en-US" altLang="ko-KR" sz="1800" b="1" i="0" u="none" strike="noStrike" kern="0" cap="none" spc="-100" normalizeH="0" baseline="0" noProof="0" dirty="0" smtClean="0">
                <a:ln>
                  <a:noFill/>
                </a:ln>
                <a:solidFill>
                  <a:srgbClr val="C00000"/>
                </a:solidFill>
                <a:effectLst/>
                <a:uLnTx/>
                <a:uFillTx/>
                <a:latin typeface="맑은 고딕" pitchFamily="50" charset="-127"/>
                <a:ea typeface="맑은 고딕" pitchFamily="50" charset="-127"/>
                <a:cs typeface="+mj-cs"/>
              </a:rPr>
              <a:t>Visiting Team Report</a:t>
            </a:r>
            <a:endParaRPr kumimoji="1" lang="en-US" altLang="ko-KR" sz="1600" b="1" i="0" u="none" strike="noStrike" kern="0" cap="none" spc="-100" normalizeH="0" baseline="0" noProof="0" dirty="0">
              <a:ln>
                <a:noFill/>
              </a:ln>
              <a:solidFill>
                <a:srgbClr val="C00000"/>
              </a:solidFill>
              <a:effectLst/>
              <a:uLnTx/>
              <a:uFillTx/>
              <a:latin typeface="맑은 고딕" pitchFamily="50" charset="-127"/>
              <a:ea typeface="맑은 고딕" pitchFamily="50" charset="-127"/>
              <a:cs typeface="+mj-cs"/>
            </a:endParaRPr>
          </a:p>
        </p:txBody>
      </p:sp>
      <p:sp>
        <p:nvSpPr>
          <p:cNvPr id="18" name="Rectangle 33"/>
          <p:cNvSpPr txBox="1">
            <a:spLocks noChangeArrowheads="1"/>
          </p:cNvSpPr>
          <p:nvPr/>
        </p:nvSpPr>
        <p:spPr bwMode="auto">
          <a:xfrm>
            <a:off x="6141787" y="1370185"/>
            <a:ext cx="2814064" cy="39323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rtl="0" eaLnBrk="0" fontAlgn="base" latinLnBrk="1" hangingPunct="0">
              <a:spcBef>
                <a:spcPct val="0"/>
              </a:spcBef>
              <a:spcAft>
                <a:spcPct val="0"/>
              </a:spcAft>
              <a:defRPr kumimoji="1" sz="3600" b="1">
                <a:solidFill>
                  <a:schemeClr val="tx2"/>
                </a:solidFill>
                <a:latin typeface="+mj-lt"/>
                <a:ea typeface="+mj-ea"/>
                <a:cs typeface="+mj-cs"/>
              </a:defRPr>
            </a:lvl1pPr>
            <a:lvl2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2pPr>
            <a:lvl3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3pPr>
            <a:lvl4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4pPr>
            <a:lvl5pPr algn="ctr" rtl="0" eaLnBrk="0" fontAlgn="base" latinLnBrk="1" hangingPunct="0">
              <a:spcBef>
                <a:spcPct val="0"/>
              </a:spcBef>
              <a:spcAft>
                <a:spcPct val="0"/>
              </a:spcAft>
              <a:defRPr kumimoji="1" sz="3600" b="1">
                <a:solidFill>
                  <a:schemeClr val="tx2"/>
                </a:solidFill>
                <a:latin typeface="Verdana" pitchFamily="34" charset="0"/>
                <a:ea typeface="굴림" pitchFamily="50" charset="-127"/>
              </a:defRPr>
            </a:lvl5pPr>
            <a:lvl6pPr marL="457200" algn="ctr" rtl="0" fontAlgn="base" latinLnBrk="1">
              <a:spcBef>
                <a:spcPct val="0"/>
              </a:spcBef>
              <a:spcAft>
                <a:spcPct val="0"/>
              </a:spcAft>
              <a:defRPr kumimoji="1" sz="3600" b="1">
                <a:solidFill>
                  <a:schemeClr val="tx2"/>
                </a:solidFill>
                <a:latin typeface="Verdana" pitchFamily="34" charset="0"/>
                <a:ea typeface="굴림" pitchFamily="50" charset="-127"/>
              </a:defRPr>
            </a:lvl6pPr>
            <a:lvl7pPr marL="914400" algn="ctr" rtl="0" fontAlgn="base" latinLnBrk="1">
              <a:spcBef>
                <a:spcPct val="0"/>
              </a:spcBef>
              <a:spcAft>
                <a:spcPct val="0"/>
              </a:spcAft>
              <a:defRPr kumimoji="1" sz="3600" b="1">
                <a:solidFill>
                  <a:schemeClr val="tx2"/>
                </a:solidFill>
                <a:latin typeface="Verdana" pitchFamily="34" charset="0"/>
                <a:ea typeface="굴림" pitchFamily="50" charset="-127"/>
              </a:defRPr>
            </a:lvl7pPr>
            <a:lvl8pPr marL="1371600" algn="ctr" rtl="0" fontAlgn="base" latinLnBrk="1">
              <a:spcBef>
                <a:spcPct val="0"/>
              </a:spcBef>
              <a:spcAft>
                <a:spcPct val="0"/>
              </a:spcAft>
              <a:defRPr kumimoji="1" sz="3600" b="1">
                <a:solidFill>
                  <a:schemeClr val="tx2"/>
                </a:solidFill>
                <a:latin typeface="Verdana" pitchFamily="34" charset="0"/>
                <a:ea typeface="굴림" pitchFamily="50" charset="-127"/>
              </a:defRPr>
            </a:lvl8pPr>
            <a:lvl9pPr marL="1828800" algn="ctr" rtl="0" fontAlgn="base" latinLnBrk="1">
              <a:spcBef>
                <a:spcPct val="0"/>
              </a:spcBef>
              <a:spcAft>
                <a:spcPct val="0"/>
              </a:spcAft>
              <a:defRPr kumimoji="1" sz="3600" b="1">
                <a:solidFill>
                  <a:schemeClr val="tx2"/>
                </a:solidFill>
                <a:latin typeface="Verdana" pitchFamily="34" charset="0"/>
                <a:ea typeface="굴림" pitchFamily="50" charset="-127"/>
              </a:defRPr>
            </a:lvl9pPr>
          </a:lstStyle>
          <a:p>
            <a:pPr marL="0" marR="0" lvl="0" indent="0" algn="r" defTabSz="914400" rtl="0" eaLnBrk="1" fontAlgn="base" latinLnBrk="1" hangingPunct="1">
              <a:lnSpc>
                <a:spcPct val="150000"/>
              </a:lnSpc>
              <a:spcBef>
                <a:spcPct val="0"/>
              </a:spcBef>
              <a:spcAft>
                <a:spcPct val="0"/>
              </a:spcAft>
              <a:buClrTx/>
              <a:buSzTx/>
              <a:buFontTx/>
              <a:buNone/>
              <a:tabLst/>
              <a:defRPr/>
            </a:pPr>
            <a:r>
              <a:rPr kumimoji="1" lang="en-US" altLang="ko-KR"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2018</a:t>
            </a:r>
            <a:r>
              <a:rPr kumimoji="1" lang="ko-KR" altLang="en-US" sz="7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Online Training</a:t>
            </a:r>
            <a:r>
              <a:rPr kumimoji="1" lang="ko-KR" altLang="en-US"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 </a:t>
            </a:r>
            <a:r>
              <a:rPr kumimoji="1" lang="en-US" altLang="ko-KR" sz="11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rPr>
              <a:t>2</a:t>
            </a:r>
            <a:r>
              <a:rPr kumimoji="1" lang="en-US" altLang="ko-KR" sz="1100" b="1" i="0" u="none" strike="noStrike" kern="0" cap="none" spc="0" normalizeH="0" baseline="0" noProof="0" dirty="0" smtClean="0">
                <a:ln>
                  <a:noFill/>
                </a:ln>
                <a:solidFill>
                  <a:srgbClr val="515F7B"/>
                </a:solidFill>
                <a:effectLst/>
                <a:uLnTx/>
                <a:uFillTx/>
                <a:latin typeface="맑은 고딕" pitchFamily="50" charset="-127"/>
                <a:ea typeface="맑은 고딕" pitchFamily="50" charset="-127"/>
                <a:cs typeface="+mj-cs"/>
              </a:rPr>
              <a:t>/3</a:t>
            </a:r>
            <a:endParaRPr kumimoji="1" lang="en-US" altLang="ko-KR" sz="1600" b="1" i="0" u="none" strike="noStrike" kern="0" cap="none" spc="0" normalizeH="0" baseline="0" noProof="0" dirty="0">
              <a:ln>
                <a:noFill/>
              </a:ln>
              <a:solidFill>
                <a:srgbClr val="515F7B"/>
              </a:solidFill>
              <a:effectLst/>
              <a:uLnTx/>
              <a:uFillTx/>
              <a:latin typeface="맑은 고딕" pitchFamily="50" charset="-127"/>
              <a:ea typeface="맑은 고딕" pitchFamily="50" charset="-127"/>
              <a:cs typeface="+mj-cs"/>
            </a:endParaRPr>
          </a:p>
        </p:txBody>
      </p:sp>
    </p:spTree>
    <p:extLst>
      <p:ext uri="{BB962C8B-B14F-4D97-AF65-F5344CB8AC3E}">
        <p14:creationId xmlns:p14="http://schemas.microsoft.com/office/powerpoint/2010/main" val="510941211"/>
      </p:ext>
    </p:extLst>
  </p:cSld>
  <p:clrMapOvr>
    <a:masterClrMapping/>
  </p:clrMapOvr>
  <p:transition spd="med">
    <p:wipe/>
  </p:transition>
  <p:timing>
    <p:tnLst>
      <p:par>
        <p:cTn id="1" dur="indefinite" restart="never" nodeType="tmRoot"/>
      </p:par>
    </p:tnLst>
  </p:timing>
</p:sld>
</file>

<file path=ppt/theme/theme1.xml><?xml version="1.0" encoding="utf-8"?>
<a:theme xmlns:a="http://schemas.openxmlformats.org/drawingml/2006/main" name=".NET 비즈니스">
  <a:themeElements>
    <a:clrScheme name=".NET 비즈니스 2">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fontScheme name=".NET 비즈니스">
      <a:majorFont>
        <a:latin typeface="Verdana"/>
        <a:ea typeface="굴림"/>
        <a:cs typeface=""/>
      </a:majorFont>
      <a:minorFont>
        <a:latin typeface="Verdana"/>
        <a:ea typeface="굴림"/>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ctr" defTabSz="914400" rtl="0" eaLnBrk="1" fontAlgn="base" latinLnBrk="1" hangingPunct="1">
          <a:lnSpc>
            <a:spcPct val="100000"/>
          </a:lnSpc>
          <a:spcBef>
            <a:spcPct val="20000"/>
          </a:spcBef>
          <a:spcAft>
            <a:spcPct val="0"/>
          </a:spcAft>
          <a:buClr>
            <a:schemeClr val="folHlink"/>
          </a:buClr>
          <a:buSzPct val="60000"/>
          <a:buFont typeface="Wingdings" pitchFamily="2" charset="2"/>
          <a:buNone/>
          <a:tabLst/>
          <a:defRPr kumimoji="1" lang="en-US" sz="2000" b="0" i="0" u="none" strike="noStrike" cap="none" normalizeH="0" baseline="0" smtClean="0">
            <a:ln>
              <a:noFill/>
            </a:ln>
            <a:solidFill>
              <a:schemeClr val="tx1"/>
            </a:solidFill>
            <a:effectLst/>
            <a:latin typeface="돋움" pitchFamily="50" charset="-127"/>
            <a:ea typeface="돋움" pitchFamily="50" charset="-127"/>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ctr" defTabSz="914400" rtl="0" eaLnBrk="1" fontAlgn="base" latinLnBrk="1" hangingPunct="1">
          <a:lnSpc>
            <a:spcPct val="100000"/>
          </a:lnSpc>
          <a:spcBef>
            <a:spcPct val="20000"/>
          </a:spcBef>
          <a:spcAft>
            <a:spcPct val="0"/>
          </a:spcAft>
          <a:buClr>
            <a:schemeClr val="folHlink"/>
          </a:buClr>
          <a:buSzPct val="60000"/>
          <a:buFont typeface="Wingdings" pitchFamily="2" charset="2"/>
          <a:buNone/>
          <a:tabLst/>
          <a:defRPr kumimoji="1" lang="en-US" sz="2000" b="0" i="0" u="none" strike="noStrike" cap="none" normalizeH="0" baseline="0" smtClean="0">
            <a:ln>
              <a:noFill/>
            </a:ln>
            <a:solidFill>
              <a:schemeClr val="tx1"/>
            </a:solidFill>
            <a:effectLst/>
            <a:latin typeface="돋움" pitchFamily="50" charset="-127"/>
            <a:ea typeface="돋움" pitchFamily="50" charset="-127"/>
          </a:defRPr>
        </a:defPPr>
      </a:lstStyle>
    </a:lnDef>
  </a:objectDefaults>
  <a:extraClrSchemeLst>
    <a:extraClrScheme>
      <a:clrScheme name=".NET 비즈니스 1">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NET 비즈니스 2">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NET 비즈니스 3">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C1B861"/>
        </a:folHlink>
      </a:clrScheme>
      <a:clrMap bg1="lt1" tx1="dk1" bg2="lt2" tx2="dk2" accent1="accent1" accent2="accent2" accent3="accent3" accent4="accent4" accent5="accent5" accent6="accent6" hlink="hlink" folHlink="folHlink"/>
    </a:extraClrScheme>
    <a:extraClrScheme>
      <a:clrScheme name=".NET 비즈니스 4">
        <a:dk1>
          <a:srgbClr val="000000"/>
        </a:dk1>
        <a:lt1>
          <a:srgbClr val="FFFFFF"/>
        </a:lt1>
        <a:dk2>
          <a:srgbClr val="00004C"/>
        </a:dk2>
        <a:lt2>
          <a:srgbClr val="333333"/>
        </a:lt2>
        <a:accent1>
          <a:srgbClr val="CBA169"/>
        </a:accent1>
        <a:accent2>
          <a:srgbClr val="BABBE2"/>
        </a:accent2>
        <a:accent3>
          <a:srgbClr val="FFFFFF"/>
        </a:accent3>
        <a:accent4>
          <a:srgbClr val="000000"/>
        </a:accent4>
        <a:accent5>
          <a:srgbClr val="E2CDB9"/>
        </a:accent5>
        <a:accent6>
          <a:srgbClr val="A8A9CD"/>
        </a:accent6>
        <a:hlink>
          <a:srgbClr val="C481CF"/>
        </a:hlink>
        <a:folHlink>
          <a:srgbClr val="AFD59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62305</TotalTime>
  <Words>4078</Words>
  <Application>Microsoft Office PowerPoint</Application>
  <PresentationFormat>화면 슬라이드 쇼(4:3)</PresentationFormat>
  <Paragraphs>655</Paragraphs>
  <Slides>55</Slides>
  <Notes>55</Notes>
  <HiddenSlides>0</HiddenSlides>
  <MMClips>0</MMClips>
  <ScaleCrop>false</ScaleCrop>
  <HeadingPairs>
    <vt:vector size="6" baseType="variant">
      <vt:variant>
        <vt:lpstr>사용한 글꼴</vt:lpstr>
      </vt:variant>
      <vt:variant>
        <vt:i4>7</vt:i4>
      </vt:variant>
      <vt:variant>
        <vt:lpstr>테마</vt:lpstr>
      </vt:variant>
      <vt:variant>
        <vt:i4>2</vt:i4>
      </vt:variant>
      <vt:variant>
        <vt:lpstr>슬라이드 제목</vt:lpstr>
      </vt:variant>
      <vt:variant>
        <vt:i4>55</vt:i4>
      </vt:variant>
    </vt:vector>
  </HeadingPairs>
  <TitlesOfParts>
    <vt:vector size="64" baseType="lpstr">
      <vt:lpstr>굴림</vt:lpstr>
      <vt:lpstr>돋움</vt:lpstr>
      <vt:lpstr>맑은 고딕</vt:lpstr>
      <vt:lpstr>한컴바탕</vt:lpstr>
      <vt:lpstr>Arial</vt:lpstr>
      <vt:lpstr>Verdana</vt:lpstr>
      <vt:lpstr>Wingdings</vt:lpstr>
      <vt:lpstr>.NET 비즈니스</vt:lpstr>
      <vt:lpstr>디자인 사용자 지정</vt:lpstr>
      <vt:lpstr>PowerPoint 프레젠테이션</vt:lpstr>
      <vt:lpstr>PowerPoint 프레젠테이션</vt:lpstr>
      <vt:lpstr>Visiting Team Report</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건축학교육 프로그램 자체평가보고서 작성 및 실사단 작업실 준비 Workshop</dc:title>
  <dc:creator>user</dc:creator>
  <cp:lastModifiedBy>이준석</cp:lastModifiedBy>
  <cp:revision>870</cp:revision>
  <cp:lastPrinted>1601-01-01T00:00:00Z</cp:lastPrinted>
  <dcterms:created xsi:type="dcterms:W3CDTF">2005-10-06T03:49:25Z</dcterms:created>
  <dcterms:modified xsi:type="dcterms:W3CDTF">2018-11-07T04:31:17Z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TC010610011042</vt:lpwstr>
  </property>
</Properties>
</file>